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10" d="100"/>
          <a:sy n="110" d="100"/>
        </p:scale>
        <p:origin x="-1644"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BD8BD9F-885A-476D-A0EB-D0A1D5EF8D90}" type="datetimeFigureOut">
              <a:rPr lang="en-US" smtClean="0"/>
              <a:t>2/5/2023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88BEADB-8F7A-4950-96FD-BEB60F8F4AD3}" type="slidenum">
              <a:rPr lang="en-US" smtClean="0"/>
              <a:t>‹#›</a:t>
            </a:fld>
            <a:endParaRPr lang="en-US"/>
          </a:p>
        </p:txBody>
      </p:sp>
    </p:spTree>
    <p:extLst>
      <p:ext uri="{BB962C8B-B14F-4D97-AF65-F5344CB8AC3E}">
        <p14:creationId xmlns:p14="http://schemas.microsoft.com/office/powerpoint/2010/main" val="732791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88BEADB-8F7A-4950-96FD-BEB60F8F4AD3}" type="slidenum">
              <a:rPr lang="en-US" smtClean="0"/>
              <a:t>2</a:t>
            </a:fld>
            <a:endParaRPr lang="en-US"/>
          </a:p>
        </p:txBody>
      </p:sp>
    </p:spTree>
    <p:extLst>
      <p:ext uri="{BB962C8B-B14F-4D97-AF65-F5344CB8AC3E}">
        <p14:creationId xmlns:p14="http://schemas.microsoft.com/office/powerpoint/2010/main" val="3646638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88BEADB-8F7A-4950-96FD-BEB60F8F4AD3}" type="slidenum">
              <a:rPr lang="en-US" smtClean="0"/>
              <a:t>8</a:t>
            </a:fld>
            <a:endParaRPr lang="en-US"/>
          </a:p>
        </p:txBody>
      </p:sp>
    </p:spTree>
    <p:extLst>
      <p:ext uri="{BB962C8B-B14F-4D97-AF65-F5344CB8AC3E}">
        <p14:creationId xmlns:p14="http://schemas.microsoft.com/office/powerpoint/2010/main" val="1608441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AB51A5D-2279-479A-9B1B-9B956013D59B}" type="datetimeFigureOut">
              <a:rPr lang="en-US" smtClean="0"/>
              <a:t>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3480001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AB51A5D-2279-479A-9B1B-9B956013D59B}" type="datetimeFigureOut">
              <a:rPr lang="en-US" smtClean="0"/>
              <a:t>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2217158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AB51A5D-2279-479A-9B1B-9B956013D59B}" type="datetimeFigureOut">
              <a:rPr lang="en-US" smtClean="0"/>
              <a:t>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1018516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AB51A5D-2279-479A-9B1B-9B956013D59B}" type="datetimeFigureOut">
              <a:rPr lang="en-US" smtClean="0"/>
              <a:t>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3825255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AB51A5D-2279-479A-9B1B-9B956013D59B}" type="datetimeFigureOut">
              <a:rPr lang="en-US" smtClean="0"/>
              <a:t>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631672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AB51A5D-2279-479A-9B1B-9B956013D59B}" type="datetimeFigureOut">
              <a:rPr lang="en-US" smtClean="0"/>
              <a:t>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3770783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AB51A5D-2279-479A-9B1B-9B956013D59B}" type="datetimeFigureOut">
              <a:rPr lang="en-US" smtClean="0"/>
              <a:t>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3441495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AB51A5D-2279-479A-9B1B-9B956013D59B}" type="datetimeFigureOut">
              <a:rPr lang="en-US" smtClean="0"/>
              <a:t>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4028350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51A5D-2279-479A-9B1B-9B956013D59B}" type="datetimeFigureOut">
              <a:rPr lang="en-US" smtClean="0"/>
              <a:t>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467567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AB51A5D-2279-479A-9B1B-9B956013D59B}" type="datetimeFigureOut">
              <a:rPr lang="en-US" smtClean="0"/>
              <a:t>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1068422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AB51A5D-2279-479A-9B1B-9B956013D59B}" type="datetimeFigureOut">
              <a:rPr lang="en-US" smtClean="0"/>
              <a:t>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C7C251-1158-4C4B-9263-0E36978BE0CC}" type="slidenum">
              <a:rPr lang="en-US" smtClean="0"/>
              <a:t>‹#›</a:t>
            </a:fld>
            <a:endParaRPr lang="en-US"/>
          </a:p>
        </p:txBody>
      </p:sp>
    </p:spTree>
    <p:extLst>
      <p:ext uri="{BB962C8B-B14F-4D97-AF65-F5344CB8AC3E}">
        <p14:creationId xmlns:p14="http://schemas.microsoft.com/office/powerpoint/2010/main" val="2769192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B51A5D-2279-479A-9B1B-9B956013D59B}" type="datetimeFigureOut">
              <a:rPr lang="en-US" smtClean="0"/>
              <a:t>2/5/2023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C7C251-1158-4C4B-9263-0E36978BE0CC}" type="slidenum">
              <a:rPr lang="en-US" smtClean="0"/>
              <a:t>‹#›</a:t>
            </a:fld>
            <a:endParaRPr lang="en-US"/>
          </a:p>
        </p:txBody>
      </p:sp>
    </p:spTree>
    <p:extLst>
      <p:ext uri="{BB962C8B-B14F-4D97-AF65-F5344CB8AC3E}">
        <p14:creationId xmlns:p14="http://schemas.microsoft.com/office/powerpoint/2010/main" val="7299164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7.xml"/><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0" y="5486400"/>
            <a:ext cx="6400800" cy="1371600"/>
          </a:xfrm>
        </p:spPr>
        <p:txBody>
          <a:bodyPr/>
          <a:lstStyle/>
          <a:p>
            <a:pPr algn="r"/>
            <a:r>
              <a:rPr lang="en-US" dirty="0" smtClean="0">
                <a:solidFill>
                  <a:schemeClr val="bg1"/>
                </a:solidFill>
                <a:latin typeface="Arial Black" panose="020B0A04020102020204" pitchFamily="34" charset="0"/>
              </a:rPr>
              <a:t>Joshua Jonathan</a:t>
            </a:r>
          </a:p>
          <a:p>
            <a:pPr algn="r"/>
            <a:r>
              <a:rPr lang="en-US" dirty="0" smtClean="0">
                <a:solidFill>
                  <a:schemeClr val="bg1"/>
                </a:solidFill>
                <a:latin typeface="Arial Black" panose="020B0A04020102020204" pitchFamily="34" charset="0"/>
              </a:rPr>
              <a:t>SME: </a:t>
            </a:r>
            <a:r>
              <a:rPr lang="en-US" dirty="0" err="1" smtClean="0">
                <a:solidFill>
                  <a:schemeClr val="bg1"/>
                </a:solidFill>
                <a:latin typeface="Arial Black" panose="020B0A04020102020204" pitchFamily="34" charset="0"/>
              </a:rPr>
              <a:t>Gulshana</a:t>
            </a:r>
            <a:r>
              <a:rPr lang="en-US" dirty="0" smtClean="0">
                <a:solidFill>
                  <a:schemeClr val="bg1"/>
                </a:solidFill>
                <a:latin typeface="Arial Black" panose="020B0A04020102020204" pitchFamily="34" charset="0"/>
              </a:rPr>
              <a:t> Chaudhary</a:t>
            </a:r>
            <a:endParaRPr lang="en-US" dirty="0">
              <a:solidFill>
                <a:schemeClr val="bg1"/>
              </a:solidFill>
              <a:latin typeface="Arial Black" panose="020B0A04020102020204" pitchFamily="34" charset="0"/>
            </a:endParaRPr>
          </a:p>
        </p:txBody>
      </p:sp>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 y="4648200"/>
            <a:ext cx="1905000" cy="1905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44998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86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0"/>
            <a:ext cx="8839200" cy="707886"/>
          </a:xfrm>
          <a:prstGeom prst="rect">
            <a:avLst/>
          </a:prstGeom>
        </p:spPr>
        <p:txBody>
          <a:bodyPr wrap="square">
            <a:spAutoFit/>
          </a:bodyPr>
          <a:lstStyle/>
          <a:p>
            <a:pPr algn="ctr"/>
            <a:r>
              <a:rPr lang="en-US" sz="4000" b="1" dirty="0" smtClean="0">
                <a:latin typeface="Bahnschrift SemiBold" panose="020B0502040204020203" pitchFamily="34" charset="0"/>
              </a:rPr>
              <a:t>Fake News Report</a:t>
            </a:r>
            <a:endParaRPr lang="en-US" sz="4000" b="1" dirty="0">
              <a:latin typeface="Bahnschrift SemiBold" panose="020B0502040204020203" pitchFamily="34" charset="0"/>
            </a:endParaRPr>
          </a:p>
        </p:txBody>
      </p:sp>
      <p:sp>
        <p:nvSpPr>
          <p:cNvPr id="3" name="Rectangle 2"/>
          <p:cNvSpPr/>
          <p:nvPr/>
        </p:nvSpPr>
        <p:spPr>
          <a:xfrm>
            <a:off x="152400" y="675620"/>
            <a:ext cx="8839200" cy="3279488"/>
          </a:xfrm>
          <a:prstGeom prst="rect">
            <a:avLst/>
          </a:prstGeom>
        </p:spPr>
        <p:txBody>
          <a:bodyPr wrap="square">
            <a:spAutoFit/>
          </a:bodyPr>
          <a:lstStyle/>
          <a:p>
            <a:pPr lvl="0">
              <a:lnSpc>
                <a:spcPct val="107916"/>
              </a:lnSpc>
              <a:buClr>
                <a:schemeClr val="dk1"/>
              </a:buClr>
              <a:buSzPts val="1100"/>
            </a:pPr>
            <a:r>
              <a:rPr lang="en-US" sz="2800" u="sng" dirty="0">
                <a:latin typeface="Bahnschrift SemiBold" panose="020B0502040204020203" pitchFamily="34" charset="0"/>
                <a:ea typeface="Calibri"/>
                <a:cs typeface="Calibri"/>
                <a:sym typeface="Calibri"/>
              </a:rPr>
              <a:t>Fake News Filtering</a:t>
            </a:r>
          </a:p>
          <a:p>
            <a:pPr lvl="0">
              <a:lnSpc>
                <a:spcPct val="115000"/>
              </a:lnSpc>
              <a:spcBef>
                <a:spcPts val="800"/>
              </a:spcBef>
              <a:buClr>
                <a:schemeClr val="dk1"/>
              </a:buClr>
              <a:buSzPts val="1100"/>
            </a:pPr>
            <a:r>
              <a:rPr lang="en-US" sz="1600" dirty="0">
                <a:latin typeface="Bahnschrift SemiBold" panose="020B0502040204020203" pitchFamily="34" charset="0"/>
                <a:ea typeface="Calibri"/>
                <a:cs typeface="Calibri"/>
                <a:sym typeface="Calibri"/>
              </a:rPr>
              <a:t>Fake news has become one of the biggest problems of our age. It has a serious impact on our online as well as offline discourse. One can even go as far as saying that, to date, fake news poses a clear and present danger to western democracy and stability of the society</a:t>
            </a:r>
            <a:r>
              <a:rPr lang="en-US" sz="1600" dirty="0" smtClean="0">
                <a:latin typeface="Bahnschrift SemiBold" panose="020B0502040204020203" pitchFamily="34" charset="0"/>
                <a:ea typeface="Calibri"/>
                <a:cs typeface="Calibri"/>
                <a:sym typeface="Calibri"/>
              </a:rPr>
              <a:t>.</a:t>
            </a:r>
            <a:endParaRPr lang="en-US" sz="1600" dirty="0">
              <a:latin typeface="Bahnschrift SemiBold" panose="020B0502040204020203" pitchFamily="34" charset="0"/>
              <a:ea typeface="Calibri"/>
              <a:cs typeface="Calibri"/>
              <a:sym typeface="Calibri"/>
            </a:endParaRPr>
          </a:p>
          <a:p>
            <a:pPr lvl="0">
              <a:lnSpc>
                <a:spcPct val="115000"/>
              </a:lnSpc>
              <a:buClr>
                <a:schemeClr val="dk1"/>
              </a:buClr>
              <a:buSzPts val="1100"/>
            </a:pPr>
            <a:r>
              <a:rPr lang="en-US" sz="1600" dirty="0">
                <a:latin typeface="Bahnschrift SemiBold" panose="020B0502040204020203" pitchFamily="34" charset="0"/>
                <a:ea typeface="Calibri"/>
                <a:cs typeface="Calibri"/>
                <a:sym typeface="Calibri"/>
              </a:rPr>
              <a:t>Fake news's simple meaning is to incorporate information that leads people to the wrong path. Nowadays fake news spreading like water and people share this information without verifying it. This is often done to further or impose certain ideas and is often achieved with political agendas</a:t>
            </a:r>
            <a:r>
              <a:rPr lang="en-US" sz="1600" dirty="0" smtClean="0">
                <a:latin typeface="Bahnschrift SemiBold" panose="020B0502040204020203" pitchFamily="34" charset="0"/>
                <a:ea typeface="Calibri"/>
                <a:cs typeface="Calibri"/>
                <a:sym typeface="Calibri"/>
              </a:rPr>
              <a:t>.</a:t>
            </a:r>
            <a:endParaRPr lang="en-US" sz="1600" dirty="0">
              <a:latin typeface="Bahnschrift SemiBold" panose="020B0502040204020203" pitchFamily="34" charset="0"/>
              <a:ea typeface="Calibri"/>
              <a:cs typeface="Calibri"/>
              <a:sym typeface="Calibri"/>
            </a:endParaRPr>
          </a:p>
          <a:p>
            <a:pPr lvl="0">
              <a:lnSpc>
                <a:spcPct val="115000"/>
              </a:lnSpc>
            </a:pPr>
            <a:r>
              <a:rPr lang="en-US" sz="1600" dirty="0">
                <a:latin typeface="Bahnschrift SemiBold" panose="020B0502040204020203" pitchFamily="34" charset="0"/>
                <a:ea typeface="Calibri"/>
                <a:cs typeface="Calibri"/>
                <a:sym typeface="Calibri"/>
              </a:rPr>
              <a:t>For media outlets, the ability to attract viewers to their websites is necessary to generate online advertising revenue. So it is necessary to detect fake news.</a:t>
            </a:r>
            <a:endParaRPr lang="en-US" sz="2000" dirty="0">
              <a:latin typeface="Bahnschrift SemiBold" panose="020B0502040204020203" pitchFamily="34" charset="0"/>
            </a:endParaRPr>
          </a:p>
        </p:txBody>
      </p:sp>
      <p:sp>
        <p:nvSpPr>
          <p:cNvPr id="4" name="Rectangle 3"/>
          <p:cNvSpPr/>
          <p:nvPr/>
        </p:nvSpPr>
        <p:spPr>
          <a:xfrm>
            <a:off x="228600" y="3810000"/>
            <a:ext cx="3477234" cy="523220"/>
          </a:xfrm>
          <a:prstGeom prst="rect">
            <a:avLst/>
          </a:prstGeom>
        </p:spPr>
        <p:txBody>
          <a:bodyPr wrap="none">
            <a:spAutoFit/>
          </a:bodyPr>
          <a:lstStyle/>
          <a:p>
            <a:r>
              <a:rPr lang="en-US" sz="2800" b="1" u="sng" dirty="0" smtClean="0">
                <a:latin typeface="Bahnschrift SemiBold" panose="020B0502040204020203" pitchFamily="34" charset="0"/>
              </a:rPr>
              <a:t>Data Set Description</a:t>
            </a:r>
            <a:endParaRPr lang="en-US" sz="2800" u="sng" dirty="0">
              <a:latin typeface="Bahnschrift SemiBold" panose="020B0502040204020203" pitchFamily="34" charset="0"/>
            </a:endParaRPr>
          </a:p>
        </p:txBody>
      </p:sp>
      <p:sp>
        <p:nvSpPr>
          <p:cNvPr id="5" name="Rectangle 4"/>
          <p:cNvSpPr/>
          <p:nvPr/>
        </p:nvSpPr>
        <p:spPr>
          <a:xfrm>
            <a:off x="152400" y="4318843"/>
            <a:ext cx="8991600" cy="2539157"/>
          </a:xfrm>
          <a:prstGeom prst="rect">
            <a:avLst/>
          </a:prstGeom>
        </p:spPr>
        <p:txBody>
          <a:bodyPr wrap="square">
            <a:spAutoFit/>
          </a:bodyPr>
          <a:lstStyle/>
          <a:p>
            <a:pPr lvl="0">
              <a:spcBef>
                <a:spcPts val="1800"/>
              </a:spcBef>
            </a:pPr>
            <a:r>
              <a:rPr lang="en-US" dirty="0">
                <a:latin typeface="Bahnschrift SemiBold" panose="020B0502040204020203" pitchFamily="34" charset="0"/>
                <a:ea typeface="Calibri"/>
                <a:cs typeface="Calibri"/>
                <a:sym typeface="Calibri"/>
              </a:rPr>
              <a:t>There are two datasets one for fake news and one for true news. In true news, there is 21417 news, and in fake news, there is 23481 news. I have inserted one label column zero for fake news and one for true news:</a:t>
            </a:r>
          </a:p>
          <a:p>
            <a:pPr marL="914400" lvl="0" indent="-374650">
              <a:spcBef>
                <a:spcPts val="1800"/>
              </a:spcBef>
              <a:buSzPts val="2300"/>
              <a:buFont typeface="Calibri"/>
              <a:buChar char="●"/>
            </a:pPr>
            <a:r>
              <a:rPr lang="en-US" dirty="0">
                <a:latin typeface="Bahnschrift SemiBold" panose="020B0502040204020203" pitchFamily="34" charset="0"/>
                <a:ea typeface="Calibri"/>
                <a:cs typeface="Calibri"/>
                <a:sym typeface="Calibri"/>
              </a:rPr>
              <a:t>Title: Headlines of the news.</a:t>
            </a:r>
          </a:p>
          <a:p>
            <a:pPr marL="914400" lvl="0" indent="-374650">
              <a:buSzPts val="2300"/>
              <a:buFont typeface="Calibri"/>
              <a:buChar char="●"/>
            </a:pPr>
            <a:r>
              <a:rPr lang="en-US" dirty="0">
                <a:latin typeface="Bahnschrift SemiBold" panose="020B0502040204020203" pitchFamily="34" charset="0"/>
                <a:ea typeface="Calibri"/>
                <a:cs typeface="Calibri"/>
                <a:sym typeface="Calibri"/>
              </a:rPr>
              <a:t>Text: Content of the news.</a:t>
            </a:r>
          </a:p>
          <a:p>
            <a:pPr marL="914400" lvl="0" indent="-374650">
              <a:buSzPts val="2300"/>
              <a:buFont typeface="Calibri"/>
              <a:buChar char="●"/>
            </a:pPr>
            <a:r>
              <a:rPr lang="en-US" dirty="0">
                <a:latin typeface="Bahnschrift SemiBold" panose="020B0502040204020203" pitchFamily="34" charset="0"/>
                <a:ea typeface="Calibri"/>
                <a:cs typeface="Calibri"/>
                <a:sym typeface="Calibri"/>
              </a:rPr>
              <a:t>Subject: Subject of the news.</a:t>
            </a:r>
          </a:p>
          <a:p>
            <a:pPr marL="914400" lvl="0" indent="-374650">
              <a:buSzPts val="2300"/>
              <a:buFont typeface="Calibri"/>
              <a:buChar char="●"/>
            </a:pPr>
            <a:r>
              <a:rPr lang="en-US" dirty="0">
                <a:latin typeface="Bahnschrift SemiBold" panose="020B0502040204020203" pitchFamily="34" charset="0"/>
                <a:ea typeface="Calibri"/>
                <a:cs typeface="Calibri"/>
                <a:sym typeface="Calibri"/>
              </a:rPr>
              <a:t>Date: Date of the news.</a:t>
            </a:r>
          </a:p>
          <a:p>
            <a:pPr marL="914400" lvl="0" indent="-374650">
              <a:buSzPts val="2300"/>
              <a:buFont typeface="Calibri"/>
              <a:buChar char="●"/>
            </a:pPr>
            <a:r>
              <a:rPr lang="en-US" dirty="0">
                <a:latin typeface="Bahnschrift SemiBold" panose="020B0502040204020203" pitchFamily="34" charset="0"/>
                <a:ea typeface="Calibri"/>
                <a:cs typeface="Calibri"/>
                <a:sym typeface="Calibri"/>
              </a:rPr>
              <a:t>Label: News is True(1)/False(0)</a:t>
            </a:r>
            <a:endParaRPr lang="en-US" dirty="0">
              <a:latin typeface="Bahnschrift SemiBold" panose="020B0502040204020203" pitchFamily="34" charset="0"/>
              <a:ea typeface="Calibri"/>
              <a:cs typeface="Calibri"/>
              <a:sym typeface="Calibri"/>
            </a:endParaRPr>
          </a:p>
        </p:txBody>
      </p:sp>
    </p:spTree>
    <p:extLst>
      <p:ext uri="{BB962C8B-B14F-4D97-AF65-F5344CB8AC3E}">
        <p14:creationId xmlns:p14="http://schemas.microsoft.com/office/powerpoint/2010/main" val="4038489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6457" y="33068"/>
            <a:ext cx="8839200" cy="4103688"/>
          </a:xfrm>
          <a:prstGeom prst="rect">
            <a:avLst/>
          </a:prstGeom>
        </p:spPr>
        <p:txBody>
          <a:bodyPr wrap="square">
            <a:spAutoFit/>
          </a:bodyPr>
          <a:lstStyle/>
          <a:p>
            <a:pPr lvl="0">
              <a:buClr>
                <a:schemeClr val="dk1"/>
              </a:buClr>
              <a:buSzPts val="2800"/>
            </a:pPr>
            <a:r>
              <a:rPr lang="en-US" sz="3200" b="1" u="sng" dirty="0" smtClean="0">
                <a:latin typeface="Bahnschrift SemiBold" panose="020B0502040204020203" pitchFamily="34" charset="0"/>
              </a:rPr>
              <a:t>Model Building Phase</a:t>
            </a:r>
            <a:endParaRPr lang="en-US" sz="3200" dirty="0" smtClean="0">
              <a:latin typeface="Bahnschrift SemiBold" panose="020B0502040204020203" pitchFamily="34" charset="0"/>
            </a:endParaRPr>
          </a:p>
          <a:p>
            <a:pPr marL="228600" lvl="0" indent="-228600">
              <a:lnSpc>
                <a:spcPct val="90000"/>
              </a:lnSpc>
              <a:spcBef>
                <a:spcPts val="1000"/>
              </a:spcBef>
              <a:buClr>
                <a:schemeClr val="dk1"/>
              </a:buClr>
              <a:buSzPts val="2800"/>
            </a:pPr>
            <a:r>
              <a:rPr lang="en-US" dirty="0" smtClean="0">
                <a:latin typeface="Bahnschrift SemiBold" panose="020B0502040204020203" pitchFamily="34" charset="0"/>
              </a:rPr>
              <a:t>After collecting the data, you need to build a machine learning model. Before model building do all data pre-processing steps. Try different models with different hyper parameters and select the best model. </a:t>
            </a:r>
          </a:p>
          <a:p>
            <a:pPr marL="228600" lvl="0" indent="-228600">
              <a:lnSpc>
                <a:spcPct val="90000"/>
              </a:lnSpc>
              <a:spcBef>
                <a:spcPts val="1000"/>
              </a:spcBef>
              <a:buClr>
                <a:schemeClr val="dk1"/>
              </a:buClr>
              <a:buSzPts val="2800"/>
            </a:pPr>
            <a:r>
              <a:rPr lang="en-US" dirty="0" smtClean="0">
                <a:latin typeface="Bahnschrift SemiBold" panose="020B0502040204020203" pitchFamily="34" charset="0"/>
              </a:rPr>
              <a:t>Follow the complete life cycle of data science. Include all the steps like </a:t>
            </a:r>
          </a:p>
          <a:p>
            <a:pPr marL="228600" lvl="0" indent="-228600">
              <a:lnSpc>
                <a:spcPct val="90000"/>
              </a:lnSpc>
              <a:spcBef>
                <a:spcPts val="1000"/>
              </a:spcBef>
              <a:buClr>
                <a:schemeClr val="dk1"/>
              </a:buClr>
              <a:buSzPts val="2800"/>
            </a:pPr>
            <a:r>
              <a:rPr lang="en-US" dirty="0" smtClean="0">
                <a:latin typeface="Bahnschrift SemiBold" panose="020B0502040204020203" pitchFamily="34" charset="0"/>
              </a:rPr>
              <a:t>1. Data Cleaning </a:t>
            </a:r>
          </a:p>
          <a:p>
            <a:pPr marL="228600" lvl="0" indent="-228600">
              <a:lnSpc>
                <a:spcPct val="90000"/>
              </a:lnSpc>
              <a:spcBef>
                <a:spcPts val="1000"/>
              </a:spcBef>
              <a:buClr>
                <a:schemeClr val="dk1"/>
              </a:buClr>
              <a:buSzPts val="2800"/>
            </a:pPr>
            <a:r>
              <a:rPr lang="en-US" dirty="0" smtClean="0">
                <a:latin typeface="Bahnschrift SemiBold" panose="020B0502040204020203" pitchFamily="34" charset="0"/>
              </a:rPr>
              <a:t>2. Exploratory Data Analysis </a:t>
            </a:r>
          </a:p>
          <a:p>
            <a:pPr marL="228600" lvl="0" indent="-228600">
              <a:lnSpc>
                <a:spcPct val="90000"/>
              </a:lnSpc>
              <a:spcBef>
                <a:spcPts val="1000"/>
              </a:spcBef>
              <a:buClr>
                <a:schemeClr val="dk1"/>
              </a:buClr>
              <a:buSzPts val="2800"/>
            </a:pPr>
            <a:r>
              <a:rPr lang="en-US" dirty="0" smtClean="0">
                <a:latin typeface="Bahnschrift SemiBold" panose="020B0502040204020203" pitchFamily="34" charset="0"/>
              </a:rPr>
              <a:t>3. Data Pre-processing </a:t>
            </a:r>
          </a:p>
          <a:p>
            <a:pPr marL="228600" lvl="0" indent="-228600">
              <a:lnSpc>
                <a:spcPct val="90000"/>
              </a:lnSpc>
              <a:spcBef>
                <a:spcPts val="1000"/>
              </a:spcBef>
              <a:buClr>
                <a:schemeClr val="dk1"/>
              </a:buClr>
              <a:buSzPts val="2800"/>
            </a:pPr>
            <a:r>
              <a:rPr lang="en-US" dirty="0" smtClean="0">
                <a:latin typeface="Bahnschrift SemiBold" panose="020B0502040204020203" pitchFamily="34" charset="0"/>
              </a:rPr>
              <a:t>4. Model Building</a:t>
            </a:r>
          </a:p>
          <a:p>
            <a:pPr marL="228600" lvl="0" indent="-228600">
              <a:lnSpc>
                <a:spcPct val="90000"/>
              </a:lnSpc>
              <a:spcBef>
                <a:spcPts val="1000"/>
              </a:spcBef>
              <a:buClr>
                <a:schemeClr val="dk1"/>
              </a:buClr>
              <a:buSzPts val="2800"/>
            </a:pPr>
            <a:r>
              <a:rPr lang="en-US" dirty="0" smtClean="0">
                <a:latin typeface="Bahnschrift SemiBold" panose="020B0502040204020203" pitchFamily="34" charset="0"/>
              </a:rPr>
              <a:t>5. Model Evaluation </a:t>
            </a:r>
          </a:p>
          <a:p>
            <a:pPr marL="228600" lvl="0" indent="-228600">
              <a:lnSpc>
                <a:spcPct val="90000"/>
              </a:lnSpc>
              <a:spcBef>
                <a:spcPts val="1000"/>
              </a:spcBef>
              <a:buClr>
                <a:schemeClr val="dk1"/>
              </a:buClr>
              <a:buSzPts val="2800"/>
            </a:pPr>
            <a:r>
              <a:rPr lang="en-US" dirty="0" smtClean="0">
                <a:latin typeface="Bahnschrift SemiBold" panose="020B0502040204020203" pitchFamily="34" charset="0"/>
              </a:rPr>
              <a:t>6. Selecting the best model </a:t>
            </a:r>
            <a:endParaRPr lang="en-US" dirty="0">
              <a:latin typeface="Bahnschrift SemiBold" panose="020B0502040204020203" pitchFamily="34" charset="0"/>
            </a:endParaRPr>
          </a:p>
        </p:txBody>
      </p:sp>
      <p:sp>
        <p:nvSpPr>
          <p:cNvPr id="3" name="Rectangle 2"/>
          <p:cNvSpPr/>
          <p:nvPr/>
        </p:nvSpPr>
        <p:spPr>
          <a:xfrm>
            <a:off x="116458" y="3962400"/>
            <a:ext cx="1173652" cy="646331"/>
          </a:xfrm>
          <a:prstGeom prst="rect">
            <a:avLst/>
          </a:prstGeom>
        </p:spPr>
        <p:txBody>
          <a:bodyPr wrap="square">
            <a:spAutoFit/>
          </a:bodyPr>
          <a:lstStyle/>
          <a:p>
            <a:r>
              <a:rPr lang="en-US" sz="3600" b="1" u="sng" dirty="0" smtClean="0">
                <a:latin typeface="Bahnschrift SemiBold" panose="020B0502040204020203" pitchFamily="34" charset="0"/>
              </a:rPr>
              <a:t>EDA</a:t>
            </a:r>
            <a:endParaRPr lang="en-US" sz="3600" b="1" u="sng" dirty="0">
              <a:latin typeface="Bahnschrift SemiBold" panose="020B0502040204020203" pitchFamily="34" charset="0"/>
            </a:endParaRPr>
          </a:p>
        </p:txBody>
      </p:sp>
      <p:grpSp>
        <p:nvGrpSpPr>
          <p:cNvPr id="4" name="Google Shape;96;p4"/>
          <p:cNvGrpSpPr/>
          <p:nvPr/>
        </p:nvGrpSpPr>
        <p:grpSpPr>
          <a:xfrm>
            <a:off x="1143000" y="4495800"/>
            <a:ext cx="7087031" cy="2092006"/>
            <a:chOff x="75768" y="578169"/>
            <a:chExt cx="10364063" cy="3195000"/>
          </a:xfrm>
        </p:grpSpPr>
        <p:sp>
          <p:nvSpPr>
            <p:cNvPr id="5" name="Google Shape;97;p4"/>
            <p:cNvSpPr/>
            <p:nvPr/>
          </p:nvSpPr>
          <p:spPr>
            <a:xfrm>
              <a:off x="679050" y="578169"/>
              <a:ext cx="1887187" cy="1887187"/>
            </a:xfrm>
            <a:prstGeom prst="ellipse">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8;p4"/>
            <p:cNvSpPr/>
            <p:nvPr/>
          </p:nvSpPr>
          <p:spPr>
            <a:xfrm>
              <a:off x="1081237" y="980356"/>
              <a:ext cx="1082812" cy="1082812"/>
            </a:xfrm>
            <a:prstGeom prst="rect">
              <a:avLst/>
            </a:prstGeom>
            <a:blipFill rotWithShape="1">
              <a:blip r:embed="rId2">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9;p4"/>
            <p:cNvSpPr/>
            <p:nvPr/>
          </p:nvSpPr>
          <p:spPr>
            <a:xfrm>
              <a:off x="75768" y="3053169"/>
              <a:ext cx="3093750" cy="72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0;p4"/>
            <p:cNvSpPr txBox="1"/>
            <p:nvPr/>
          </p:nvSpPr>
          <p:spPr>
            <a:xfrm>
              <a:off x="75768" y="3053169"/>
              <a:ext cx="3093750" cy="7200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2300"/>
                <a:buFont typeface="Calibri"/>
                <a:buNone/>
              </a:pPr>
              <a:r>
                <a:rPr lang="en-US" sz="2300" cap="none" dirty="0">
                  <a:solidFill>
                    <a:schemeClr val="dk1"/>
                  </a:solidFill>
                  <a:latin typeface="Bahnschrift SemiBold" panose="020B0502040204020203" pitchFamily="34" charset="0"/>
                  <a:ea typeface="Calibri"/>
                  <a:cs typeface="Calibri"/>
                  <a:sym typeface="Calibri"/>
                </a:rPr>
                <a:t>SHAPE OF THE DATASET.</a:t>
              </a:r>
              <a:endParaRPr dirty="0">
                <a:latin typeface="Bahnschrift SemiBold" panose="020B0502040204020203" pitchFamily="34" charset="0"/>
              </a:endParaRPr>
            </a:p>
          </p:txBody>
        </p:sp>
        <p:sp>
          <p:nvSpPr>
            <p:cNvPr id="9" name="Google Shape;101;p4"/>
            <p:cNvSpPr/>
            <p:nvPr/>
          </p:nvSpPr>
          <p:spPr>
            <a:xfrm>
              <a:off x="4314206" y="578169"/>
              <a:ext cx="1887187" cy="1887187"/>
            </a:xfrm>
            <a:prstGeom prst="ellipse">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2;p4"/>
            <p:cNvSpPr/>
            <p:nvPr/>
          </p:nvSpPr>
          <p:spPr>
            <a:xfrm>
              <a:off x="4716393" y="980356"/>
              <a:ext cx="1082812" cy="1082812"/>
            </a:xfrm>
            <a:prstGeom prst="rect">
              <a:avLst/>
            </a:prstGeom>
            <a:blipFill rotWithShape="1">
              <a:blip r:embed="rId3">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3;p4"/>
            <p:cNvSpPr/>
            <p:nvPr/>
          </p:nvSpPr>
          <p:spPr>
            <a:xfrm>
              <a:off x="3710925" y="3053169"/>
              <a:ext cx="3093750" cy="72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4;p4"/>
            <p:cNvSpPr txBox="1"/>
            <p:nvPr/>
          </p:nvSpPr>
          <p:spPr>
            <a:xfrm>
              <a:off x="3710925" y="3053169"/>
              <a:ext cx="3093750" cy="7200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2300"/>
                <a:buFont typeface="Calibri"/>
                <a:buNone/>
              </a:pPr>
              <a:r>
                <a:rPr lang="en-US" sz="2000" cap="none" dirty="0">
                  <a:solidFill>
                    <a:schemeClr val="dk1"/>
                  </a:solidFill>
                  <a:latin typeface="Bahnschrift SemiBold" panose="020B0502040204020203" pitchFamily="34" charset="0"/>
                  <a:ea typeface="Calibri"/>
                  <a:cs typeface="Calibri"/>
                  <a:sym typeface="Calibri"/>
                </a:rPr>
                <a:t>INFORMATION OF THE DATASET.</a:t>
              </a:r>
              <a:endParaRPr sz="1600" dirty="0">
                <a:latin typeface="Bahnschrift SemiBold" panose="020B0502040204020203" pitchFamily="34" charset="0"/>
              </a:endParaRPr>
            </a:p>
          </p:txBody>
        </p:sp>
        <p:sp>
          <p:nvSpPr>
            <p:cNvPr id="13" name="Google Shape;105;p4"/>
            <p:cNvSpPr/>
            <p:nvPr/>
          </p:nvSpPr>
          <p:spPr>
            <a:xfrm>
              <a:off x="7949362" y="578169"/>
              <a:ext cx="1887187" cy="1887187"/>
            </a:xfrm>
            <a:prstGeom prst="ellipse">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6;p4"/>
            <p:cNvSpPr/>
            <p:nvPr/>
          </p:nvSpPr>
          <p:spPr>
            <a:xfrm>
              <a:off x="8351550" y="980356"/>
              <a:ext cx="1082812" cy="1082812"/>
            </a:xfrm>
            <a:prstGeom prst="rect">
              <a:avLst/>
            </a:prstGeom>
            <a:blipFill rotWithShape="1">
              <a:blip r:embed="rId4">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7;p4"/>
            <p:cNvSpPr/>
            <p:nvPr/>
          </p:nvSpPr>
          <p:spPr>
            <a:xfrm>
              <a:off x="7346081" y="3053169"/>
              <a:ext cx="3093750" cy="72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8;p4"/>
            <p:cNvSpPr txBox="1"/>
            <p:nvPr/>
          </p:nvSpPr>
          <p:spPr>
            <a:xfrm>
              <a:off x="7346081" y="3053169"/>
              <a:ext cx="3093750" cy="7200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2300"/>
                <a:buFont typeface="Calibri"/>
                <a:buNone/>
              </a:pPr>
              <a:r>
                <a:rPr lang="en-US" sz="2300" cap="none" dirty="0">
                  <a:solidFill>
                    <a:schemeClr val="dk1"/>
                  </a:solidFill>
                  <a:latin typeface="Bahnschrift SemiBold" panose="020B0502040204020203" pitchFamily="34" charset="0"/>
                  <a:ea typeface="Calibri"/>
                  <a:cs typeface="Calibri"/>
                  <a:sym typeface="Calibri"/>
                </a:rPr>
                <a:t>DATA CLEANING.</a:t>
              </a:r>
              <a:endParaRPr dirty="0">
                <a:latin typeface="Bahnschrift SemiBold" panose="020B0502040204020203" pitchFamily="34" charset="0"/>
              </a:endParaRPr>
            </a:p>
          </p:txBody>
        </p:sp>
      </p:grpSp>
    </p:spTree>
    <p:extLst>
      <p:ext uri="{BB962C8B-B14F-4D97-AF65-F5344CB8AC3E}">
        <p14:creationId xmlns:p14="http://schemas.microsoft.com/office/powerpoint/2010/main" val="3324853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7958" y="76200"/>
            <a:ext cx="3482043" cy="523220"/>
          </a:xfrm>
          <a:prstGeom prst="rect">
            <a:avLst/>
          </a:prstGeom>
        </p:spPr>
        <p:txBody>
          <a:bodyPr wrap="none">
            <a:spAutoFit/>
          </a:bodyPr>
          <a:lstStyle/>
          <a:p>
            <a:r>
              <a:rPr lang="en-US" sz="2800" b="1" u="sng" dirty="0">
                <a:solidFill>
                  <a:schemeClr val="dk1"/>
                </a:solidFill>
                <a:latin typeface="Bahnschrift SemiBold" panose="020B0502040204020203" pitchFamily="34" charset="0"/>
                <a:ea typeface="Calibri"/>
                <a:cs typeface="Calibri"/>
                <a:sym typeface="Calibri"/>
              </a:rPr>
              <a:t>Descriptive Statistic:</a:t>
            </a:r>
            <a:endParaRPr lang="en-US" sz="2800" dirty="0">
              <a:latin typeface="Bahnschrift SemiBold" panose="020B0502040204020203" pitchFamily="34" charset="0"/>
            </a:endParaRPr>
          </a:p>
        </p:txBody>
      </p:sp>
      <p:pic>
        <p:nvPicPr>
          <p:cNvPr id="3" name="Google Shape;115;p5"/>
          <p:cNvPicPr preferRelativeResize="0"/>
          <p:nvPr/>
        </p:nvPicPr>
        <p:blipFill>
          <a:blip r:embed="rId2">
            <a:alphaModFix/>
          </a:blip>
          <a:stretch>
            <a:fillRect/>
          </a:stretch>
        </p:blipFill>
        <p:spPr>
          <a:xfrm>
            <a:off x="567116" y="736121"/>
            <a:ext cx="2603725" cy="2728899"/>
          </a:xfrm>
          <a:prstGeom prst="rect">
            <a:avLst/>
          </a:prstGeom>
          <a:noFill/>
          <a:ln>
            <a:noFill/>
          </a:ln>
        </p:spPr>
      </p:pic>
      <p:sp>
        <p:nvSpPr>
          <p:cNvPr id="4" name="Rectangle 3"/>
          <p:cNvSpPr/>
          <p:nvPr/>
        </p:nvSpPr>
        <p:spPr>
          <a:xfrm>
            <a:off x="4343400" y="14645"/>
            <a:ext cx="4541628" cy="584775"/>
          </a:xfrm>
          <a:prstGeom prst="rect">
            <a:avLst/>
          </a:prstGeom>
        </p:spPr>
        <p:txBody>
          <a:bodyPr wrap="none">
            <a:spAutoFit/>
          </a:bodyPr>
          <a:lstStyle/>
          <a:p>
            <a:r>
              <a:rPr lang="en-US" sz="3200" u="sng" dirty="0">
                <a:latin typeface="Bahnschrift SemiBold" panose="020B0502040204020203" pitchFamily="34" charset="0"/>
                <a:ea typeface="Calibri"/>
                <a:cs typeface="Calibri"/>
                <a:sym typeface="Calibri"/>
              </a:rPr>
              <a:t>Information of dataset:-</a:t>
            </a:r>
            <a:endParaRPr lang="en-US" sz="3200" dirty="0">
              <a:latin typeface="Bahnschrift SemiBold" panose="020B0502040204020203" pitchFamily="34" charset="0"/>
            </a:endParaRPr>
          </a:p>
        </p:txBody>
      </p:sp>
      <p:pic>
        <p:nvPicPr>
          <p:cNvPr id="5" name="Google Shape;122;p6"/>
          <p:cNvPicPr preferRelativeResize="0"/>
          <p:nvPr/>
        </p:nvPicPr>
        <p:blipFill>
          <a:blip r:embed="rId3">
            <a:alphaModFix/>
          </a:blip>
          <a:stretch>
            <a:fillRect/>
          </a:stretch>
        </p:blipFill>
        <p:spPr>
          <a:xfrm>
            <a:off x="5433114" y="736120"/>
            <a:ext cx="2362200" cy="2728899"/>
          </a:xfrm>
          <a:prstGeom prst="rect">
            <a:avLst/>
          </a:prstGeom>
          <a:noFill/>
          <a:ln>
            <a:noFill/>
          </a:ln>
        </p:spPr>
      </p:pic>
      <p:sp>
        <p:nvSpPr>
          <p:cNvPr id="6" name="Rectangle 5"/>
          <p:cNvSpPr/>
          <p:nvPr/>
        </p:nvSpPr>
        <p:spPr>
          <a:xfrm>
            <a:off x="228600" y="3465020"/>
            <a:ext cx="2008883" cy="461665"/>
          </a:xfrm>
          <a:prstGeom prst="rect">
            <a:avLst/>
          </a:prstGeom>
        </p:spPr>
        <p:txBody>
          <a:bodyPr wrap="none">
            <a:spAutoFit/>
          </a:bodyPr>
          <a:lstStyle/>
          <a:p>
            <a:r>
              <a:rPr lang="en-US" sz="2400" b="1" u="sng" dirty="0" smtClean="0">
                <a:latin typeface="Bahnschrift SemiBold" panose="020B0502040204020203" pitchFamily="34" charset="0"/>
                <a:ea typeface="Calibri"/>
                <a:cs typeface="Calibri"/>
                <a:sym typeface="Calibri"/>
              </a:rPr>
              <a:t>Visualization:</a:t>
            </a:r>
            <a:endParaRPr lang="en-US" sz="2400" dirty="0">
              <a:latin typeface="Bahnschrift SemiBold" panose="020B0502040204020203" pitchFamily="34" charset="0"/>
            </a:endParaRPr>
          </a:p>
        </p:txBody>
      </p:sp>
      <p:pic>
        <p:nvPicPr>
          <p:cNvPr id="7" name="Google Shape;130;p7"/>
          <p:cNvPicPr preferRelativeResize="0"/>
          <p:nvPr/>
        </p:nvPicPr>
        <p:blipFill>
          <a:blip r:embed="rId4">
            <a:alphaModFix/>
          </a:blip>
          <a:stretch>
            <a:fillRect/>
          </a:stretch>
        </p:blipFill>
        <p:spPr>
          <a:xfrm>
            <a:off x="228599" y="4038600"/>
            <a:ext cx="4114801" cy="2590800"/>
          </a:xfrm>
          <a:prstGeom prst="rect">
            <a:avLst/>
          </a:prstGeom>
          <a:noFill/>
          <a:ln>
            <a:noFill/>
          </a:ln>
        </p:spPr>
      </p:pic>
      <p:pic>
        <p:nvPicPr>
          <p:cNvPr id="8" name="Google Shape;131;p7"/>
          <p:cNvPicPr preferRelativeResize="0"/>
          <p:nvPr/>
        </p:nvPicPr>
        <p:blipFill>
          <a:blip r:embed="rId5">
            <a:alphaModFix/>
          </a:blip>
          <a:stretch>
            <a:fillRect/>
          </a:stretch>
        </p:blipFill>
        <p:spPr>
          <a:xfrm>
            <a:off x="4464451" y="4038600"/>
            <a:ext cx="4299525" cy="2590800"/>
          </a:xfrm>
          <a:prstGeom prst="rect">
            <a:avLst/>
          </a:prstGeom>
          <a:noFill/>
          <a:ln>
            <a:noFill/>
          </a:ln>
        </p:spPr>
      </p:pic>
    </p:spTree>
    <p:extLst>
      <p:ext uri="{BB962C8B-B14F-4D97-AF65-F5344CB8AC3E}">
        <p14:creationId xmlns:p14="http://schemas.microsoft.com/office/powerpoint/2010/main" val="2712987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152400"/>
            <a:ext cx="8839200" cy="978729"/>
          </a:xfrm>
          <a:prstGeom prst="rect">
            <a:avLst/>
          </a:prstGeom>
        </p:spPr>
        <p:txBody>
          <a:bodyPr wrap="square">
            <a:spAutoFit/>
          </a:bodyPr>
          <a:lstStyle/>
          <a:p>
            <a:pPr lvl="0">
              <a:lnSpc>
                <a:spcPct val="90000"/>
              </a:lnSpc>
              <a:buClr>
                <a:schemeClr val="dk1"/>
              </a:buClr>
              <a:buSzPct val="78571"/>
            </a:pPr>
            <a:r>
              <a:rPr lang="en-US" sz="3200" b="1" u="sng" dirty="0" smtClean="0">
                <a:latin typeface="Bahnschrift SemiBold" panose="020B0502040204020203" pitchFamily="34" charset="0"/>
              </a:rPr>
              <a:t>Natural Language Processing (NLP)</a:t>
            </a:r>
          </a:p>
          <a:p>
            <a:pPr lvl="0">
              <a:lnSpc>
                <a:spcPct val="90000"/>
              </a:lnSpc>
              <a:buClr>
                <a:schemeClr val="dk1"/>
              </a:buClr>
              <a:buSzPct val="78571"/>
            </a:pPr>
            <a:r>
              <a:rPr lang="en-US" sz="3200" b="1" u="sng" dirty="0" smtClean="0">
                <a:latin typeface="Bahnschrift SemiBold" panose="020B0502040204020203" pitchFamily="34" charset="0"/>
              </a:rPr>
              <a:t>Data Preprocessing</a:t>
            </a:r>
            <a:endParaRPr lang="en-US" sz="3200" dirty="0">
              <a:latin typeface="Bahnschrift SemiBold" panose="020B0502040204020203" pitchFamily="34" charset="0"/>
            </a:endParaRPr>
          </a:p>
        </p:txBody>
      </p:sp>
      <p:grpSp>
        <p:nvGrpSpPr>
          <p:cNvPr id="4" name="Google Shape;137;p8"/>
          <p:cNvGrpSpPr/>
          <p:nvPr/>
        </p:nvGrpSpPr>
        <p:grpSpPr>
          <a:xfrm>
            <a:off x="181391" y="1371600"/>
            <a:ext cx="8839200" cy="5119777"/>
            <a:chOff x="671804" y="89"/>
            <a:chExt cx="9387651" cy="4523686"/>
          </a:xfrm>
        </p:grpSpPr>
        <p:sp>
          <p:nvSpPr>
            <p:cNvPr id="5" name="Google Shape;138;p8"/>
            <p:cNvSpPr/>
            <p:nvPr/>
          </p:nvSpPr>
          <p:spPr>
            <a:xfrm>
              <a:off x="2671635" y="554858"/>
              <a:ext cx="429775" cy="91440"/>
            </a:xfrm>
            <a:custGeom>
              <a:avLst/>
              <a:gdLst/>
              <a:ahLst/>
              <a:cxnLst/>
              <a:rect l="l" t="t" r="r" b="b"/>
              <a:pathLst>
                <a:path w="120000" h="120000" extrusionOk="0">
                  <a:moveTo>
                    <a:pt x="0" y="60000"/>
                  </a:moveTo>
                  <a:lnTo>
                    <a:pt x="120000" y="60000"/>
                  </a:lnTo>
                </a:path>
              </a:pathLst>
            </a:custGeom>
            <a:noFill/>
            <a:ln w="9525" cap="flat" cmpd="sng">
              <a:solidFill>
                <a:srgbClr val="4372C3"/>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9;p8"/>
            <p:cNvSpPr txBox="1"/>
            <p:nvPr/>
          </p:nvSpPr>
          <p:spPr>
            <a:xfrm>
              <a:off x="2875013" y="598276"/>
              <a:ext cx="23018" cy="460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Calibri"/>
                <a:buNone/>
              </a:pPr>
              <a:endParaRPr sz="500">
                <a:solidFill>
                  <a:schemeClr val="dk1"/>
                </a:solidFill>
                <a:latin typeface="Calibri"/>
                <a:ea typeface="Calibri"/>
                <a:cs typeface="Calibri"/>
                <a:sym typeface="Calibri"/>
              </a:endParaRPr>
            </a:p>
          </p:txBody>
        </p:sp>
        <p:sp>
          <p:nvSpPr>
            <p:cNvPr id="7" name="Google Shape;140;p8"/>
            <p:cNvSpPr/>
            <p:nvPr/>
          </p:nvSpPr>
          <p:spPr>
            <a:xfrm>
              <a:off x="671804" y="89"/>
              <a:ext cx="2001631" cy="1200978"/>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1;p8"/>
            <p:cNvSpPr txBox="1"/>
            <p:nvPr/>
          </p:nvSpPr>
          <p:spPr>
            <a:xfrm>
              <a:off x="671804" y="89"/>
              <a:ext cx="2001631" cy="1200978"/>
            </a:xfrm>
            <a:prstGeom prst="rect">
              <a:avLst/>
            </a:prstGeom>
            <a:noFill/>
            <a:ln>
              <a:noFill/>
            </a:ln>
          </p:spPr>
          <p:txBody>
            <a:bodyPr spcFirstLastPara="1" wrap="square" lIns="98075" tIns="102950" rIns="98075" bIns="102950" anchor="ctr" anchorCtr="0">
              <a:noAutofit/>
            </a:bodyPr>
            <a:lstStyle/>
            <a:p>
              <a:pPr marL="0" marR="0" lvl="0" indent="0" algn="ctr" rtl="0">
                <a:lnSpc>
                  <a:spcPct val="90000"/>
                </a:lnSpc>
                <a:spcBef>
                  <a:spcPts val="0"/>
                </a:spcBef>
                <a:spcAft>
                  <a:spcPts val="0"/>
                </a:spcAft>
                <a:buClr>
                  <a:schemeClr val="lt1"/>
                </a:buClr>
                <a:buSzPts val="2300"/>
                <a:buFont typeface="Calibri"/>
                <a:buNone/>
              </a:pPr>
              <a:r>
                <a:rPr lang="en-US" sz="2300" dirty="0" err="1">
                  <a:solidFill>
                    <a:schemeClr val="lt1"/>
                  </a:solidFill>
                  <a:latin typeface="Bahnschrift SemiBold" panose="020B0502040204020203" pitchFamily="34" charset="0"/>
                  <a:ea typeface="Calibri"/>
                  <a:cs typeface="Calibri"/>
                  <a:sym typeface="Calibri"/>
                </a:rPr>
                <a:t>Stopwords</a:t>
              </a:r>
              <a:endParaRPr dirty="0">
                <a:latin typeface="Bahnschrift SemiBold" panose="020B0502040204020203" pitchFamily="34" charset="0"/>
              </a:endParaRPr>
            </a:p>
          </p:txBody>
        </p:sp>
        <p:sp>
          <p:nvSpPr>
            <p:cNvPr id="9" name="Google Shape;142;p8"/>
            <p:cNvSpPr/>
            <p:nvPr/>
          </p:nvSpPr>
          <p:spPr>
            <a:xfrm>
              <a:off x="5133642" y="554858"/>
              <a:ext cx="429775" cy="91440"/>
            </a:xfrm>
            <a:custGeom>
              <a:avLst/>
              <a:gdLst/>
              <a:ahLst/>
              <a:cxnLst/>
              <a:rect l="l" t="t" r="r" b="b"/>
              <a:pathLst>
                <a:path w="120000" h="120000" extrusionOk="0">
                  <a:moveTo>
                    <a:pt x="0" y="60000"/>
                  </a:moveTo>
                  <a:lnTo>
                    <a:pt x="120000" y="60000"/>
                  </a:lnTo>
                </a:path>
              </a:pathLst>
            </a:custGeom>
            <a:noFill/>
            <a:ln w="9525" cap="flat" cmpd="sng">
              <a:solidFill>
                <a:srgbClr val="4372C3"/>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3;p8"/>
            <p:cNvSpPr txBox="1"/>
            <p:nvPr/>
          </p:nvSpPr>
          <p:spPr>
            <a:xfrm>
              <a:off x="5337020" y="598276"/>
              <a:ext cx="23018" cy="460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Calibri"/>
                <a:buNone/>
              </a:pPr>
              <a:endParaRPr sz="500">
                <a:solidFill>
                  <a:schemeClr val="dk1"/>
                </a:solidFill>
                <a:latin typeface="Calibri"/>
                <a:ea typeface="Calibri"/>
                <a:cs typeface="Calibri"/>
                <a:sym typeface="Calibri"/>
              </a:endParaRPr>
            </a:p>
          </p:txBody>
        </p:sp>
        <p:sp>
          <p:nvSpPr>
            <p:cNvPr id="11" name="Google Shape;144;p8"/>
            <p:cNvSpPr/>
            <p:nvPr/>
          </p:nvSpPr>
          <p:spPr>
            <a:xfrm>
              <a:off x="3133810" y="89"/>
              <a:ext cx="2001631" cy="1200978"/>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5;p8"/>
            <p:cNvSpPr txBox="1"/>
            <p:nvPr/>
          </p:nvSpPr>
          <p:spPr>
            <a:xfrm>
              <a:off x="3133810" y="89"/>
              <a:ext cx="2001631" cy="1200978"/>
            </a:xfrm>
            <a:prstGeom prst="rect">
              <a:avLst/>
            </a:prstGeom>
            <a:noFill/>
            <a:ln>
              <a:noFill/>
            </a:ln>
          </p:spPr>
          <p:txBody>
            <a:bodyPr spcFirstLastPara="1" wrap="square" lIns="98075" tIns="102950" rIns="98075" bIns="102950" anchor="ctr" anchorCtr="0">
              <a:noAutofit/>
            </a:bodyPr>
            <a:lstStyle/>
            <a:p>
              <a:pPr marL="0" marR="0" lvl="0" indent="0" algn="ctr" rtl="0">
                <a:lnSpc>
                  <a:spcPct val="90000"/>
                </a:lnSpc>
                <a:spcBef>
                  <a:spcPts val="0"/>
                </a:spcBef>
                <a:spcAft>
                  <a:spcPts val="0"/>
                </a:spcAft>
                <a:buClr>
                  <a:schemeClr val="lt1"/>
                </a:buClr>
                <a:buSzPts val="2300"/>
                <a:buFont typeface="Calibri"/>
                <a:buNone/>
              </a:pPr>
              <a:r>
                <a:rPr lang="en-US" sz="2300" dirty="0" err="1">
                  <a:solidFill>
                    <a:schemeClr val="lt1"/>
                  </a:solidFill>
                  <a:latin typeface="Bahnschrift SemiBold" panose="020B0502040204020203" pitchFamily="34" charset="0"/>
                  <a:ea typeface="Calibri"/>
                  <a:cs typeface="Calibri"/>
                  <a:sym typeface="Calibri"/>
                </a:rPr>
                <a:t>Punkt</a:t>
              </a:r>
              <a:endParaRPr dirty="0">
                <a:latin typeface="Bahnschrift SemiBold" panose="020B0502040204020203" pitchFamily="34" charset="0"/>
              </a:endParaRPr>
            </a:p>
          </p:txBody>
        </p:sp>
        <p:sp>
          <p:nvSpPr>
            <p:cNvPr id="13" name="Google Shape;146;p8"/>
            <p:cNvSpPr/>
            <p:nvPr/>
          </p:nvSpPr>
          <p:spPr>
            <a:xfrm>
              <a:off x="7595649" y="554858"/>
              <a:ext cx="429775" cy="91440"/>
            </a:xfrm>
            <a:custGeom>
              <a:avLst/>
              <a:gdLst/>
              <a:ahLst/>
              <a:cxnLst/>
              <a:rect l="l" t="t" r="r" b="b"/>
              <a:pathLst>
                <a:path w="120000" h="120000" extrusionOk="0">
                  <a:moveTo>
                    <a:pt x="0" y="60000"/>
                  </a:moveTo>
                  <a:lnTo>
                    <a:pt x="120000" y="60000"/>
                  </a:lnTo>
                </a:path>
              </a:pathLst>
            </a:custGeom>
            <a:noFill/>
            <a:ln w="9525" cap="flat" cmpd="sng">
              <a:solidFill>
                <a:srgbClr val="4372C3"/>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7;p8"/>
            <p:cNvSpPr txBox="1"/>
            <p:nvPr/>
          </p:nvSpPr>
          <p:spPr>
            <a:xfrm>
              <a:off x="7799027" y="598276"/>
              <a:ext cx="23018" cy="460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Calibri"/>
                <a:buNone/>
              </a:pPr>
              <a:endParaRPr sz="500">
                <a:solidFill>
                  <a:schemeClr val="dk1"/>
                </a:solidFill>
                <a:latin typeface="Calibri"/>
                <a:ea typeface="Calibri"/>
                <a:cs typeface="Calibri"/>
                <a:sym typeface="Calibri"/>
              </a:endParaRPr>
            </a:p>
          </p:txBody>
        </p:sp>
        <p:sp>
          <p:nvSpPr>
            <p:cNvPr id="15" name="Google Shape;148;p8"/>
            <p:cNvSpPr/>
            <p:nvPr/>
          </p:nvSpPr>
          <p:spPr>
            <a:xfrm>
              <a:off x="5595817" y="89"/>
              <a:ext cx="2001631" cy="1200978"/>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9;p8"/>
            <p:cNvSpPr txBox="1"/>
            <p:nvPr/>
          </p:nvSpPr>
          <p:spPr>
            <a:xfrm>
              <a:off x="5595817" y="89"/>
              <a:ext cx="2001631" cy="1200978"/>
            </a:xfrm>
            <a:prstGeom prst="rect">
              <a:avLst/>
            </a:prstGeom>
            <a:noFill/>
            <a:ln>
              <a:noFill/>
            </a:ln>
          </p:spPr>
          <p:txBody>
            <a:bodyPr spcFirstLastPara="1" wrap="square" lIns="98075" tIns="102950" rIns="98075" bIns="102950" anchor="ctr" anchorCtr="0">
              <a:noAutofit/>
            </a:bodyPr>
            <a:lstStyle/>
            <a:p>
              <a:pPr marL="0" marR="0" lvl="0" indent="0" algn="ctr" rtl="0">
                <a:lnSpc>
                  <a:spcPct val="90000"/>
                </a:lnSpc>
                <a:spcBef>
                  <a:spcPts val="0"/>
                </a:spcBef>
                <a:spcAft>
                  <a:spcPts val="0"/>
                </a:spcAft>
                <a:buClr>
                  <a:schemeClr val="lt1"/>
                </a:buClr>
                <a:buSzPts val="2300"/>
                <a:buFont typeface="Calibri"/>
                <a:buNone/>
              </a:pPr>
              <a:r>
                <a:rPr lang="en-US" sz="2300" dirty="0" err="1">
                  <a:solidFill>
                    <a:schemeClr val="lt1"/>
                  </a:solidFill>
                  <a:latin typeface="Bahnschrift SemiBold" panose="020B0502040204020203" pitchFamily="34" charset="0"/>
                  <a:ea typeface="Calibri"/>
                  <a:cs typeface="Calibri"/>
                  <a:sym typeface="Calibri"/>
                </a:rPr>
                <a:t>wordnet</a:t>
              </a:r>
              <a:endParaRPr dirty="0">
                <a:latin typeface="Bahnschrift SemiBold" panose="020B0502040204020203" pitchFamily="34" charset="0"/>
              </a:endParaRPr>
            </a:p>
          </p:txBody>
        </p:sp>
        <p:sp>
          <p:nvSpPr>
            <p:cNvPr id="17" name="Google Shape;150;p8"/>
            <p:cNvSpPr/>
            <p:nvPr/>
          </p:nvSpPr>
          <p:spPr>
            <a:xfrm>
              <a:off x="1672619" y="1199268"/>
              <a:ext cx="7386020" cy="429775"/>
            </a:xfrm>
            <a:custGeom>
              <a:avLst/>
              <a:gdLst/>
              <a:ahLst/>
              <a:cxnLst/>
              <a:rect l="l" t="t" r="r" b="b"/>
              <a:pathLst>
                <a:path w="120000" h="120000" extrusionOk="0">
                  <a:moveTo>
                    <a:pt x="120000" y="0"/>
                  </a:moveTo>
                  <a:lnTo>
                    <a:pt x="120000" y="64774"/>
                  </a:lnTo>
                  <a:lnTo>
                    <a:pt x="0" y="64774"/>
                  </a:lnTo>
                  <a:lnTo>
                    <a:pt x="0" y="120000"/>
                  </a:lnTo>
                </a:path>
              </a:pathLst>
            </a:custGeom>
            <a:noFill/>
            <a:ln w="9525" cap="flat" cmpd="sng">
              <a:solidFill>
                <a:srgbClr val="4372C3"/>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1;p8"/>
            <p:cNvSpPr txBox="1"/>
            <p:nvPr/>
          </p:nvSpPr>
          <p:spPr>
            <a:xfrm>
              <a:off x="5180621" y="1411854"/>
              <a:ext cx="370017" cy="460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Calibri"/>
                <a:buNone/>
              </a:pPr>
              <a:endParaRPr sz="500">
                <a:solidFill>
                  <a:schemeClr val="dk1"/>
                </a:solidFill>
                <a:latin typeface="Calibri"/>
                <a:ea typeface="Calibri"/>
                <a:cs typeface="Calibri"/>
                <a:sym typeface="Calibri"/>
              </a:endParaRPr>
            </a:p>
          </p:txBody>
        </p:sp>
        <p:sp>
          <p:nvSpPr>
            <p:cNvPr id="19" name="Google Shape;152;p8"/>
            <p:cNvSpPr/>
            <p:nvPr/>
          </p:nvSpPr>
          <p:spPr>
            <a:xfrm>
              <a:off x="8057824" y="89"/>
              <a:ext cx="2001631" cy="1200978"/>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3;p8"/>
            <p:cNvSpPr txBox="1"/>
            <p:nvPr/>
          </p:nvSpPr>
          <p:spPr>
            <a:xfrm>
              <a:off x="8057824" y="89"/>
              <a:ext cx="2001631" cy="1200978"/>
            </a:xfrm>
            <a:prstGeom prst="rect">
              <a:avLst/>
            </a:prstGeom>
            <a:noFill/>
            <a:ln>
              <a:noFill/>
            </a:ln>
          </p:spPr>
          <p:txBody>
            <a:bodyPr spcFirstLastPara="1" wrap="square" lIns="98075" tIns="102950" rIns="98075" bIns="102950" anchor="ctr" anchorCtr="0">
              <a:noAutofit/>
            </a:bodyPr>
            <a:lstStyle/>
            <a:p>
              <a:pPr marL="0" marR="0" lvl="0" indent="0" algn="ctr" rtl="0">
                <a:lnSpc>
                  <a:spcPct val="90000"/>
                </a:lnSpc>
                <a:spcBef>
                  <a:spcPts val="0"/>
                </a:spcBef>
                <a:spcAft>
                  <a:spcPts val="0"/>
                </a:spcAft>
                <a:buClr>
                  <a:schemeClr val="lt1"/>
                </a:buClr>
                <a:buSzPts val="2300"/>
                <a:buFont typeface="Calibri"/>
                <a:buNone/>
              </a:pPr>
              <a:r>
                <a:rPr lang="en-US" sz="2300" b="1" dirty="0">
                  <a:solidFill>
                    <a:schemeClr val="lt1"/>
                  </a:solidFill>
                  <a:latin typeface="Bahnschrift SemiBold" panose="020B0502040204020203" pitchFamily="34" charset="0"/>
                  <a:ea typeface="Calibri"/>
                  <a:cs typeface="Calibri"/>
                  <a:sym typeface="Calibri"/>
                </a:rPr>
                <a:t>Converting to lower case</a:t>
              </a:r>
              <a:endParaRPr sz="2300" dirty="0">
                <a:solidFill>
                  <a:schemeClr val="lt1"/>
                </a:solidFill>
                <a:latin typeface="Bahnschrift SemiBold" panose="020B0502040204020203" pitchFamily="34" charset="0"/>
                <a:ea typeface="Calibri"/>
                <a:cs typeface="Calibri"/>
                <a:sym typeface="Calibri"/>
              </a:endParaRPr>
            </a:p>
          </p:txBody>
        </p:sp>
        <p:sp>
          <p:nvSpPr>
            <p:cNvPr id="21" name="Google Shape;154;p8"/>
            <p:cNvSpPr/>
            <p:nvPr/>
          </p:nvSpPr>
          <p:spPr>
            <a:xfrm>
              <a:off x="2671635" y="2216212"/>
              <a:ext cx="429775" cy="91440"/>
            </a:xfrm>
            <a:custGeom>
              <a:avLst/>
              <a:gdLst/>
              <a:ahLst/>
              <a:cxnLst/>
              <a:rect l="l" t="t" r="r" b="b"/>
              <a:pathLst>
                <a:path w="120000" h="120000" extrusionOk="0">
                  <a:moveTo>
                    <a:pt x="0" y="60000"/>
                  </a:moveTo>
                  <a:lnTo>
                    <a:pt x="120000" y="60000"/>
                  </a:lnTo>
                </a:path>
              </a:pathLst>
            </a:custGeom>
            <a:noFill/>
            <a:ln w="9525" cap="flat" cmpd="sng">
              <a:solidFill>
                <a:srgbClr val="4372C3"/>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5;p8"/>
            <p:cNvSpPr txBox="1"/>
            <p:nvPr/>
          </p:nvSpPr>
          <p:spPr>
            <a:xfrm>
              <a:off x="2875013" y="2259631"/>
              <a:ext cx="23018" cy="460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Calibri"/>
                <a:buNone/>
              </a:pPr>
              <a:endParaRPr sz="500">
                <a:solidFill>
                  <a:schemeClr val="dk1"/>
                </a:solidFill>
                <a:latin typeface="Calibri"/>
                <a:ea typeface="Calibri"/>
                <a:cs typeface="Calibri"/>
                <a:sym typeface="Calibri"/>
              </a:endParaRPr>
            </a:p>
          </p:txBody>
        </p:sp>
        <p:sp>
          <p:nvSpPr>
            <p:cNvPr id="23" name="Google Shape;156;p8"/>
            <p:cNvSpPr/>
            <p:nvPr/>
          </p:nvSpPr>
          <p:spPr>
            <a:xfrm>
              <a:off x="671804" y="1661443"/>
              <a:ext cx="2001631" cy="1200978"/>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7;p8"/>
            <p:cNvSpPr txBox="1"/>
            <p:nvPr/>
          </p:nvSpPr>
          <p:spPr>
            <a:xfrm>
              <a:off x="671804" y="1661443"/>
              <a:ext cx="2001631" cy="1200978"/>
            </a:xfrm>
            <a:prstGeom prst="rect">
              <a:avLst/>
            </a:prstGeom>
            <a:noFill/>
            <a:ln>
              <a:noFill/>
            </a:ln>
          </p:spPr>
          <p:txBody>
            <a:bodyPr spcFirstLastPara="1" wrap="square" lIns="98075" tIns="102950" rIns="98075" bIns="102950" anchor="ctr" anchorCtr="0">
              <a:noAutofit/>
            </a:bodyPr>
            <a:lstStyle/>
            <a:p>
              <a:pPr marL="0" marR="0" lvl="0" indent="0" algn="ctr" rtl="0">
                <a:lnSpc>
                  <a:spcPct val="90000"/>
                </a:lnSpc>
                <a:spcBef>
                  <a:spcPts val="0"/>
                </a:spcBef>
                <a:spcAft>
                  <a:spcPts val="0"/>
                </a:spcAft>
                <a:buClr>
                  <a:schemeClr val="lt1"/>
                </a:buClr>
                <a:buSzPts val="2300"/>
                <a:buFont typeface="Calibri"/>
                <a:buNone/>
              </a:pPr>
              <a:r>
                <a:rPr lang="en-US" sz="2300" b="1" dirty="0">
                  <a:solidFill>
                    <a:schemeClr val="lt1"/>
                  </a:solidFill>
                  <a:latin typeface="Bahnschrift SemiBold" panose="020B0502040204020203" pitchFamily="34" charset="0"/>
                  <a:ea typeface="Calibri"/>
                  <a:cs typeface="Calibri"/>
                  <a:sym typeface="Calibri"/>
                </a:rPr>
                <a:t>Removing the URL's</a:t>
              </a:r>
              <a:endParaRPr sz="2300" b="1" dirty="0">
                <a:solidFill>
                  <a:schemeClr val="lt1"/>
                </a:solidFill>
                <a:latin typeface="Bahnschrift SemiBold" panose="020B0502040204020203" pitchFamily="34" charset="0"/>
                <a:ea typeface="Calibri"/>
                <a:cs typeface="Calibri"/>
                <a:sym typeface="Calibri"/>
              </a:endParaRPr>
            </a:p>
          </p:txBody>
        </p:sp>
        <p:sp>
          <p:nvSpPr>
            <p:cNvPr id="25" name="Google Shape;158;p8"/>
            <p:cNvSpPr/>
            <p:nvPr/>
          </p:nvSpPr>
          <p:spPr>
            <a:xfrm>
              <a:off x="5133642" y="2216212"/>
              <a:ext cx="429775" cy="91440"/>
            </a:xfrm>
            <a:custGeom>
              <a:avLst/>
              <a:gdLst/>
              <a:ahLst/>
              <a:cxnLst/>
              <a:rect l="l" t="t" r="r" b="b"/>
              <a:pathLst>
                <a:path w="120000" h="120000" extrusionOk="0">
                  <a:moveTo>
                    <a:pt x="0" y="60000"/>
                  </a:moveTo>
                  <a:lnTo>
                    <a:pt x="120000" y="60000"/>
                  </a:lnTo>
                </a:path>
              </a:pathLst>
            </a:custGeom>
            <a:noFill/>
            <a:ln w="9525" cap="flat" cmpd="sng">
              <a:solidFill>
                <a:srgbClr val="4372C3"/>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59;p8"/>
            <p:cNvSpPr txBox="1"/>
            <p:nvPr/>
          </p:nvSpPr>
          <p:spPr>
            <a:xfrm>
              <a:off x="5337020" y="2259631"/>
              <a:ext cx="23018" cy="460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Calibri"/>
                <a:buNone/>
              </a:pPr>
              <a:endParaRPr sz="500">
                <a:solidFill>
                  <a:schemeClr val="dk1"/>
                </a:solidFill>
                <a:latin typeface="Calibri"/>
                <a:ea typeface="Calibri"/>
                <a:cs typeface="Calibri"/>
                <a:sym typeface="Calibri"/>
              </a:endParaRPr>
            </a:p>
          </p:txBody>
        </p:sp>
        <p:sp>
          <p:nvSpPr>
            <p:cNvPr id="27" name="Google Shape;160;p8"/>
            <p:cNvSpPr/>
            <p:nvPr/>
          </p:nvSpPr>
          <p:spPr>
            <a:xfrm>
              <a:off x="3133810" y="1661443"/>
              <a:ext cx="2001631" cy="1200978"/>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1;p8"/>
            <p:cNvSpPr txBox="1"/>
            <p:nvPr/>
          </p:nvSpPr>
          <p:spPr>
            <a:xfrm>
              <a:off x="3133810" y="1661443"/>
              <a:ext cx="2001631" cy="1200978"/>
            </a:xfrm>
            <a:prstGeom prst="rect">
              <a:avLst/>
            </a:prstGeom>
            <a:noFill/>
            <a:ln>
              <a:noFill/>
            </a:ln>
          </p:spPr>
          <p:txBody>
            <a:bodyPr spcFirstLastPara="1" wrap="square" lIns="98075" tIns="102950" rIns="98075" bIns="102950" anchor="ctr" anchorCtr="0">
              <a:noAutofit/>
            </a:bodyPr>
            <a:lstStyle/>
            <a:p>
              <a:pPr marL="0" marR="0" lvl="0" indent="0" algn="ctr" rtl="0">
                <a:lnSpc>
                  <a:spcPct val="90000"/>
                </a:lnSpc>
                <a:spcBef>
                  <a:spcPts val="0"/>
                </a:spcBef>
                <a:spcAft>
                  <a:spcPts val="0"/>
                </a:spcAft>
                <a:buClr>
                  <a:schemeClr val="lt1"/>
                </a:buClr>
                <a:buSzPts val="2300"/>
                <a:buFont typeface="Calibri"/>
                <a:buNone/>
              </a:pPr>
              <a:r>
                <a:rPr lang="en-US" sz="2300" b="1" dirty="0">
                  <a:solidFill>
                    <a:schemeClr val="lt1"/>
                  </a:solidFill>
                  <a:latin typeface="Bahnschrift SemiBold" panose="020B0502040204020203" pitchFamily="34" charset="0"/>
                  <a:ea typeface="Calibri"/>
                  <a:cs typeface="Calibri"/>
                  <a:sym typeface="Calibri"/>
                </a:rPr>
                <a:t>Removing the numbers</a:t>
              </a:r>
              <a:endParaRPr sz="2300" b="1" dirty="0">
                <a:solidFill>
                  <a:schemeClr val="lt1"/>
                </a:solidFill>
                <a:latin typeface="Bahnschrift SemiBold" panose="020B0502040204020203" pitchFamily="34" charset="0"/>
                <a:ea typeface="Calibri"/>
                <a:cs typeface="Calibri"/>
                <a:sym typeface="Calibri"/>
              </a:endParaRPr>
            </a:p>
          </p:txBody>
        </p:sp>
        <p:sp>
          <p:nvSpPr>
            <p:cNvPr id="29" name="Google Shape;162;p8"/>
            <p:cNvSpPr/>
            <p:nvPr/>
          </p:nvSpPr>
          <p:spPr>
            <a:xfrm>
              <a:off x="7595649" y="2216212"/>
              <a:ext cx="429775" cy="91440"/>
            </a:xfrm>
            <a:custGeom>
              <a:avLst/>
              <a:gdLst/>
              <a:ahLst/>
              <a:cxnLst/>
              <a:rect l="l" t="t" r="r" b="b"/>
              <a:pathLst>
                <a:path w="120000" h="120000" extrusionOk="0">
                  <a:moveTo>
                    <a:pt x="0" y="60000"/>
                  </a:moveTo>
                  <a:lnTo>
                    <a:pt x="120000" y="60000"/>
                  </a:lnTo>
                </a:path>
              </a:pathLst>
            </a:custGeom>
            <a:noFill/>
            <a:ln w="9525" cap="flat" cmpd="sng">
              <a:solidFill>
                <a:srgbClr val="4372C3"/>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p8"/>
            <p:cNvSpPr txBox="1"/>
            <p:nvPr/>
          </p:nvSpPr>
          <p:spPr>
            <a:xfrm>
              <a:off x="7799027" y="2259631"/>
              <a:ext cx="23018" cy="460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Calibri"/>
                <a:buNone/>
              </a:pPr>
              <a:endParaRPr sz="500">
                <a:solidFill>
                  <a:schemeClr val="dk1"/>
                </a:solidFill>
                <a:latin typeface="Calibri"/>
                <a:ea typeface="Calibri"/>
                <a:cs typeface="Calibri"/>
                <a:sym typeface="Calibri"/>
              </a:endParaRPr>
            </a:p>
          </p:txBody>
        </p:sp>
        <p:sp>
          <p:nvSpPr>
            <p:cNvPr id="31" name="Google Shape;164;p8"/>
            <p:cNvSpPr/>
            <p:nvPr/>
          </p:nvSpPr>
          <p:spPr>
            <a:xfrm>
              <a:off x="5595817" y="1661443"/>
              <a:ext cx="2001631" cy="1200978"/>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5;p8"/>
            <p:cNvSpPr txBox="1"/>
            <p:nvPr/>
          </p:nvSpPr>
          <p:spPr>
            <a:xfrm>
              <a:off x="5595817" y="1661443"/>
              <a:ext cx="2001631" cy="1200978"/>
            </a:xfrm>
            <a:prstGeom prst="rect">
              <a:avLst/>
            </a:prstGeom>
            <a:noFill/>
            <a:ln>
              <a:noFill/>
            </a:ln>
          </p:spPr>
          <p:txBody>
            <a:bodyPr spcFirstLastPara="1" wrap="square" lIns="98075" tIns="102950" rIns="98075" bIns="102950" anchor="ctr" anchorCtr="0">
              <a:noAutofit/>
            </a:bodyPr>
            <a:lstStyle/>
            <a:p>
              <a:pPr marL="0" marR="0" lvl="0" indent="0" algn="ctr" rtl="0">
                <a:lnSpc>
                  <a:spcPct val="90000"/>
                </a:lnSpc>
                <a:spcBef>
                  <a:spcPts val="0"/>
                </a:spcBef>
                <a:spcAft>
                  <a:spcPts val="0"/>
                </a:spcAft>
                <a:buClr>
                  <a:schemeClr val="lt1"/>
                </a:buClr>
                <a:buSzPts val="2300"/>
                <a:buFont typeface="Calibri"/>
                <a:buNone/>
              </a:pPr>
              <a:r>
                <a:rPr lang="en-US" sz="2300" b="1" dirty="0">
                  <a:solidFill>
                    <a:schemeClr val="lt1"/>
                  </a:solidFill>
                  <a:latin typeface="Bahnschrift SemiBold" panose="020B0502040204020203" pitchFamily="34" charset="0"/>
                  <a:ea typeface="Calibri"/>
                  <a:cs typeface="Calibri"/>
                  <a:sym typeface="Calibri"/>
                </a:rPr>
                <a:t>Dealing with Punctuation</a:t>
              </a:r>
              <a:endParaRPr sz="2300" dirty="0">
                <a:solidFill>
                  <a:schemeClr val="lt1"/>
                </a:solidFill>
                <a:latin typeface="Bahnschrift SemiBold" panose="020B0502040204020203" pitchFamily="34" charset="0"/>
                <a:ea typeface="Calibri"/>
                <a:cs typeface="Calibri"/>
                <a:sym typeface="Calibri"/>
              </a:endParaRPr>
            </a:p>
          </p:txBody>
        </p:sp>
        <p:sp>
          <p:nvSpPr>
            <p:cNvPr id="33" name="Google Shape;166;p8"/>
            <p:cNvSpPr/>
            <p:nvPr/>
          </p:nvSpPr>
          <p:spPr>
            <a:xfrm>
              <a:off x="1672619" y="2860622"/>
              <a:ext cx="7386020" cy="429775"/>
            </a:xfrm>
            <a:custGeom>
              <a:avLst/>
              <a:gdLst/>
              <a:ahLst/>
              <a:cxnLst/>
              <a:rect l="l" t="t" r="r" b="b"/>
              <a:pathLst>
                <a:path w="120000" h="120000" extrusionOk="0">
                  <a:moveTo>
                    <a:pt x="120000" y="0"/>
                  </a:moveTo>
                  <a:lnTo>
                    <a:pt x="120000" y="64774"/>
                  </a:lnTo>
                  <a:lnTo>
                    <a:pt x="0" y="64774"/>
                  </a:lnTo>
                  <a:lnTo>
                    <a:pt x="0" y="120000"/>
                  </a:lnTo>
                </a:path>
              </a:pathLst>
            </a:custGeom>
            <a:noFill/>
            <a:ln w="9525" cap="flat" cmpd="sng">
              <a:solidFill>
                <a:srgbClr val="4372C3"/>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7;p8"/>
            <p:cNvSpPr txBox="1"/>
            <p:nvPr/>
          </p:nvSpPr>
          <p:spPr>
            <a:xfrm>
              <a:off x="5180621" y="3073208"/>
              <a:ext cx="370017" cy="460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Calibri"/>
                <a:buNone/>
              </a:pPr>
              <a:endParaRPr sz="500">
                <a:solidFill>
                  <a:schemeClr val="dk1"/>
                </a:solidFill>
                <a:latin typeface="Calibri"/>
                <a:ea typeface="Calibri"/>
                <a:cs typeface="Calibri"/>
                <a:sym typeface="Calibri"/>
              </a:endParaRPr>
            </a:p>
          </p:txBody>
        </p:sp>
        <p:sp>
          <p:nvSpPr>
            <p:cNvPr id="35" name="Google Shape;168;p8"/>
            <p:cNvSpPr/>
            <p:nvPr/>
          </p:nvSpPr>
          <p:spPr>
            <a:xfrm>
              <a:off x="8057824" y="1661443"/>
              <a:ext cx="2001631" cy="1200978"/>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9;p8"/>
            <p:cNvSpPr txBox="1"/>
            <p:nvPr/>
          </p:nvSpPr>
          <p:spPr>
            <a:xfrm>
              <a:off x="8057824" y="1661443"/>
              <a:ext cx="2001631" cy="1200978"/>
            </a:xfrm>
            <a:prstGeom prst="rect">
              <a:avLst/>
            </a:prstGeom>
            <a:noFill/>
            <a:ln>
              <a:noFill/>
            </a:ln>
          </p:spPr>
          <p:txBody>
            <a:bodyPr spcFirstLastPara="1" wrap="square" lIns="98075" tIns="102950" rIns="98075" bIns="102950" anchor="ctr" anchorCtr="0">
              <a:noAutofit/>
            </a:bodyPr>
            <a:lstStyle/>
            <a:p>
              <a:pPr marL="0" marR="0" lvl="0" indent="0" algn="ctr" rtl="0">
                <a:lnSpc>
                  <a:spcPct val="90000"/>
                </a:lnSpc>
                <a:spcBef>
                  <a:spcPts val="0"/>
                </a:spcBef>
                <a:spcAft>
                  <a:spcPts val="0"/>
                </a:spcAft>
                <a:buClr>
                  <a:schemeClr val="lt1"/>
                </a:buClr>
                <a:buSzPts val="2300"/>
                <a:buFont typeface="Calibri"/>
                <a:buNone/>
              </a:pPr>
              <a:r>
                <a:rPr lang="en-US" sz="2300" b="1" dirty="0">
                  <a:solidFill>
                    <a:schemeClr val="lt1"/>
                  </a:solidFill>
                  <a:latin typeface="Bahnschrift SemiBold" panose="020B0502040204020203" pitchFamily="34" charset="0"/>
                  <a:ea typeface="Calibri"/>
                  <a:cs typeface="Calibri"/>
                  <a:sym typeface="Calibri"/>
                </a:rPr>
                <a:t>Removing Stop word</a:t>
              </a:r>
              <a:endParaRPr sz="2300" b="1" dirty="0">
                <a:solidFill>
                  <a:schemeClr val="lt1"/>
                </a:solidFill>
                <a:latin typeface="Bahnschrift SemiBold" panose="020B0502040204020203" pitchFamily="34" charset="0"/>
                <a:ea typeface="Calibri"/>
                <a:cs typeface="Calibri"/>
                <a:sym typeface="Calibri"/>
              </a:endParaRPr>
            </a:p>
          </p:txBody>
        </p:sp>
        <p:sp>
          <p:nvSpPr>
            <p:cNvPr id="37" name="Google Shape;170;p8"/>
            <p:cNvSpPr/>
            <p:nvPr/>
          </p:nvSpPr>
          <p:spPr>
            <a:xfrm>
              <a:off x="671804" y="3322797"/>
              <a:ext cx="2001631" cy="1200978"/>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1;p8"/>
            <p:cNvSpPr txBox="1"/>
            <p:nvPr/>
          </p:nvSpPr>
          <p:spPr>
            <a:xfrm>
              <a:off x="671804" y="3322797"/>
              <a:ext cx="2001632" cy="1200978"/>
            </a:xfrm>
            <a:prstGeom prst="rect">
              <a:avLst/>
            </a:prstGeom>
            <a:noFill/>
            <a:ln>
              <a:noFill/>
            </a:ln>
          </p:spPr>
          <p:txBody>
            <a:bodyPr spcFirstLastPara="1" wrap="square" lIns="98075" tIns="102950" rIns="98075" bIns="102950" anchor="ctr" anchorCtr="0">
              <a:noAutofit/>
            </a:bodyPr>
            <a:lstStyle/>
            <a:p>
              <a:pPr marL="0" marR="0" lvl="0" indent="0" algn="ctr" rtl="0">
                <a:lnSpc>
                  <a:spcPct val="90000"/>
                </a:lnSpc>
                <a:spcBef>
                  <a:spcPts val="0"/>
                </a:spcBef>
                <a:spcAft>
                  <a:spcPts val="0"/>
                </a:spcAft>
                <a:buClr>
                  <a:schemeClr val="lt1"/>
                </a:buClr>
                <a:buSzPts val="2300"/>
                <a:buFont typeface="Calibri"/>
                <a:buNone/>
              </a:pPr>
              <a:r>
                <a:rPr lang="en-US" sz="2000" b="1" dirty="0">
                  <a:solidFill>
                    <a:schemeClr val="lt1"/>
                  </a:solidFill>
                  <a:latin typeface="Bahnschrift SemiBold" panose="020B0502040204020203" pitchFamily="34" charset="0"/>
                  <a:ea typeface="Calibri"/>
                  <a:cs typeface="Calibri"/>
                  <a:sym typeface="Calibri"/>
                </a:rPr>
                <a:t>Applying Lemmatization</a:t>
              </a:r>
              <a:endParaRPr sz="2000" b="1" dirty="0">
                <a:solidFill>
                  <a:schemeClr val="lt1"/>
                </a:solidFill>
                <a:latin typeface="Bahnschrift SemiBold" panose="020B0502040204020203" pitchFamily="34" charset="0"/>
                <a:ea typeface="Calibri"/>
                <a:cs typeface="Calibri"/>
                <a:sym typeface="Calibri"/>
              </a:endParaRPr>
            </a:p>
          </p:txBody>
        </p:sp>
      </p:grpSp>
    </p:spTree>
    <p:extLst>
      <p:ext uri="{BB962C8B-B14F-4D97-AF65-F5344CB8AC3E}">
        <p14:creationId xmlns:p14="http://schemas.microsoft.com/office/powerpoint/2010/main" val="2780992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068" y="0"/>
            <a:ext cx="9110932" cy="707886"/>
          </a:xfrm>
          <a:prstGeom prst="rect">
            <a:avLst/>
          </a:prstGeom>
        </p:spPr>
        <p:txBody>
          <a:bodyPr wrap="square">
            <a:spAutoFit/>
          </a:bodyPr>
          <a:lstStyle/>
          <a:p>
            <a:r>
              <a:rPr lang="en-US" sz="4000" b="1" u="sng" dirty="0" smtClean="0">
                <a:latin typeface="Bahnschrift SemiBold" panose="020B0502040204020203" pitchFamily="34" charset="0"/>
              </a:rPr>
              <a:t>Length before and after preprocessing</a:t>
            </a:r>
            <a:endParaRPr lang="en-US" sz="4000" dirty="0">
              <a:latin typeface="Bahnschrift SemiBold" panose="020B0502040204020203" pitchFamily="34" charset="0"/>
            </a:endParaRPr>
          </a:p>
        </p:txBody>
      </p:sp>
      <p:sp>
        <p:nvSpPr>
          <p:cNvPr id="3" name="Google Shape;180;p9"/>
          <p:cNvSpPr/>
          <p:nvPr/>
        </p:nvSpPr>
        <p:spPr>
          <a:xfrm>
            <a:off x="685800" y="819151"/>
            <a:ext cx="2866126" cy="745105"/>
          </a:xfrm>
          <a:prstGeom prst="roundRect">
            <a:avLst>
              <a:gd name="adj" fmla="val 16667"/>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Original Length : 110858087</a:t>
            </a:r>
            <a:endParaRPr sz="1800">
              <a:solidFill>
                <a:schemeClr val="lt1"/>
              </a:solidFill>
              <a:latin typeface="Calibri"/>
              <a:ea typeface="Calibri"/>
              <a:cs typeface="Calibri"/>
              <a:sym typeface="Calibri"/>
            </a:endParaRPr>
          </a:p>
        </p:txBody>
      </p:sp>
      <p:sp>
        <p:nvSpPr>
          <p:cNvPr id="4" name="Google Shape;179;p9"/>
          <p:cNvSpPr/>
          <p:nvPr/>
        </p:nvSpPr>
        <p:spPr>
          <a:xfrm rot="16200000">
            <a:off x="4289486" y="772602"/>
            <a:ext cx="488830" cy="838202"/>
          </a:xfrm>
          <a:prstGeom prst="downArrow">
            <a:avLst>
              <a:gd name="adj1" fmla="val 50000"/>
              <a:gd name="adj2" fmla="val 50000"/>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 name="Google Shape;178;p9"/>
          <p:cNvSpPr/>
          <p:nvPr/>
        </p:nvSpPr>
        <p:spPr>
          <a:xfrm>
            <a:off x="5486400" y="819150"/>
            <a:ext cx="2866126" cy="745105"/>
          </a:xfrm>
          <a:prstGeom prst="roundRect">
            <a:avLst>
              <a:gd name="adj" fmla="val 16667"/>
            </a:avLst>
          </a:pr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dirty="0">
                <a:solidFill>
                  <a:schemeClr val="lt1"/>
                </a:solidFill>
                <a:latin typeface="Calibri"/>
                <a:ea typeface="Calibri"/>
                <a:cs typeface="Calibri"/>
                <a:sym typeface="Calibri"/>
              </a:rPr>
              <a:t>Clean Length : </a:t>
            </a:r>
            <a:endParaRPr lang="en-US" sz="1800" dirty="0" smtClean="0">
              <a:solidFill>
                <a:schemeClr val="lt1"/>
              </a:solidFill>
              <a:latin typeface="Calibri"/>
              <a:ea typeface="Calibri"/>
              <a:cs typeface="Calibri"/>
              <a:sym typeface="Calibri"/>
            </a:endParaRPr>
          </a:p>
          <a:p>
            <a:pPr marL="0" marR="0" lvl="0" indent="0" algn="ctr" rtl="0">
              <a:spcBef>
                <a:spcPts val="0"/>
              </a:spcBef>
              <a:spcAft>
                <a:spcPts val="0"/>
              </a:spcAft>
              <a:buNone/>
            </a:pPr>
            <a:r>
              <a:rPr lang="en-US" sz="1800" dirty="0" smtClean="0">
                <a:solidFill>
                  <a:schemeClr val="lt1"/>
                </a:solidFill>
                <a:latin typeface="Calibri"/>
                <a:ea typeface="Calibri"/>
                <a:cs typeface="Calibri"/>
                <a:sym typeface="Calibri"/>
              </a:rPr>
              <a:t>78875097</a:t>
            </a:r>
            <a:endParaRPr sz="1800" dirty="0">
              <a:solidFill>
                <a:schemeClr val="lt1"/>
              </a:solidFill>
              <a:latin typeface="Calibri"/>
              <a:ea typeface="Calibri"/>
              <a:cs typeface="Calibri"/>
              <a:sym typeface="Calibri"/>
            </a:endParaRPr>
          </a:p>
        </p:txBody>
      </p:sp>
      <p:sp>
        <p:nvSpPr>
          <p:cNvPr id="7" name="Rectangle 6"/>
          <p:cNvSpPr/>
          <p:nvPr/>
        </p:nvSpPr>
        <p:spPr>
          <a:xfrm>
            <a:off x="228600" y="1637096"/>
            <a:ext cx="2571538" cy="646331"/>
          </a:xfrm>
          <a:prstGeom prst="rect">
            <a:avLst/>
          </a:prstGeom>
        </p:spPr>
        <p:txBody>
          <a:bodyPr wrap="none">
            <a:spAutoFit/>
          </a:bodyPr>
          <a:lstStyle/>
          <a:p>
            <a:r>
              <a:rPr lang="en-US" sz="3600" b="1" u="sng" dirty="0" smtClean="0">
                <a:latin typeface="Bahnschrift SemiBold" panose="020B0502040204020203" pitchFamily="34" charset="0"/>
              </a:rPr>
              <a:t>Word Cloud</a:t>
            </a:r>
            <a:endParaRPr lang="en-US" sz="3600" dirty="0">
              <a:latin typeface="Bahnschrift SemiBold" panose="020B0502040204020203" pitchFamily="34" charset="0"/>
            </a:endParaRPr>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982" t="2548"/>
          <a:stretch/>
        </p:blipFill>
        <p:spPr bwMode="auto">
          <a:xfrm>
            <a:off x="228600" y="2900065"/>
            <a:ext cx="4305301" cy="29992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1446659" y="2438400"/>
            <a:ext cx="1895071" cy="461665"/>
          </a:xfrm>
          <a:prstGeom prst="rect">
            <a:avLst/>
          </a:prstGeom>
        </p:spPr>
        <p:txBody>
          <a:bodyPr wrap="none">
            <a:spAutoFit/>
          </a:bodyPr>
          <a:lstStyle/>
          <a:p>
            <a:r>
              <a:rPr lang="en-US" sz="2400" dirty="0">
                <a:latin typeface="Bahnschrift SemiBold" panose="020B0502040204020203" pitchFamily="34" charset="0"/>
              </a:rPr>
              <a:t>Text Column</a:t>
            </a:r>
          </a:p>
        </p:txBody>
      </p:sp>
      <p:sp>
        <p:nvSpPr>
          <p:cNvPr id="9" name="Rectangle 8"/>
          <p:cNvSpPr/>
          <p:nvPr/>
        </p:nvSpPr>
        <p:spPr>
          <a:xfrm>
            <a:off x="5784376" y="2373116"/>
            <a:ext cx="2270173" cy="523220"/>
          </a:xfrm>
          <a:prstGeom prst="rect">
            <a:avLst/>
          </a:prstGeom>
        </p:spPr>
        <p:txBody>
          <a:bodyPr wrap="none">
            <a:spAutoFit/>
          </a:bodyPr>
          <a:lstStyle/>
          <a:p>
            <a:r>
              <a:rPr lang="en-US" sz="2800" dirty="0">
                <a:latin typeface="Bahnschrift SemiBold" panose="020B0502040204020203" pitchFamily="34" charset="0"/>
              </a:rPr>
              <a:t>Title </a:t>
            </a:r>
            <a:r>
              <a:rPr lang="en-US" sz="2800" dirty="0" smtClean="0">
                <a:latin typeface="Bahnschrift SemiBold" panose="020B0502040204020203" pitchFamily="34" charset="0"/>
              </a:rPr>
              <a:t>Column</a:t>
            </a:r>
            <a:endParaRPr lang="en-US" sz="2800" dirty="0">
              <a:latin typeface="Bahnschrift SemiBold" panose="020B0502040204020203" pitchFamily="34" charset="0"/>
            </a:endParaRP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0036" y="2900065"/>
            <a:ext cx="4375644" cy="29992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92405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399" y="14897"/>
            <a:ext cx="3203121" cy="707886"/>
          </a:xfrm>
          <a:prstGeom prst="rect">
            <a:avLst/>
          </a:prstGeom>
        </p:spPr>
        <p:txBody>
          <a:bodyPr wrap="none">
            <a:spAutoFit/>
          </a:bodyPr>
          <a:lstStyle/>
          <a:p>
            <a:r>
              <a:rPr lang="en-US" sz="4000" b="1" u="sng" dirty="0">
                <a:solidFill>
                  <a:schemeClr val="dk1"/>
                </a:solidFill>
                <a:latin typeface="Bahnschrift SemiBold" panose="020B0502040204020203" pitchFamily="34" charset="0"/>
                <a:ea typeface="Calibri"/>
                <a:cs typeface="Calibri"/>
                <a:sym typeface="Calibri"/>
              </a:rPr>
              <a:t>Final Dataset</a:t>
            </a:r>
            <a:endParaRPr lang="en-US" sz="4000" dirty="0">
              <a:latin typeface="Bahnschrift SemiBold" panose="020B0502040204020203" pitchFamily="34" charset="0"/>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722783"/>
            <a:ext cx="5168220" cy="27062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152399" y="3429000"/>
            <a:ext cx="8991601" cy="584775"/>
          </a:xfrm>
          <a:prstGeom prst="rect">
            <a:avLst/>
          </a:prstGeom>
        </p:spPr>
        <p:txBody>
          <a:bodyPr wrap="square">
            <a:spAutoFit/>
          </a:bodyPr>
          <a:lstStyle/>
          <a:p>
            <a:r>
              <a:rPr lang="en-US" sz="3200" b="1" u="sng" dirty="0" smtClean="0">
                <a:latin typeface="Bahnschrift SemiBold" panose="020B0502040204020203" pitchFamily="34" charset="0"/>
                <a:ea typeface="Calibri"/>
                <a:cs typeface="Calibri"/>
                <a:sym typeface="Calibri"/>
              </a:rPr>
              <a:t>Encoding TF-IDF </a:t>
            </a:r>
            <a:r>
              <a:rPr lang="en-US" sz="3200" b="1" u="sng" dirty="0" err="1" smtClean="0">
                <a:latin typeface="Bahnschrift SemiBold" panose="020B0502040204020203" pitchFamily="34" charset="0"/>
                <a:ea typeface="Calibri"/>
                <a:cs typeface="Calibri"/>
                <a:sym typeface="Calibri"/>
              </a:rPr>
              <a:t>Vectorizer</a:t>
            </a:r>
            <a:endParaRPr lang="en-US" sz="3200" dirty="0">
              <a:latin typeface="Bahnschrift SemiBold" panose="020B0502040204020203" pitchFamily="34" charset="0"/>
            </a:endParaRPr>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655" y="4800600"/>
            <a:ext cx="5057775" cy="771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5656" y="4191000"/>
            <a:ext cx="3819525" cy="43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2020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8778"/>
            <a:ext cx="3339095" cy="400110"/>
          </a:xfrm>
          <a:prstGeom prst="rect">
            <a:avLst/>
          </a:prstGeom>
        </p:spPr>
        <p:txBody>
          <a:bodyPr wrap="square">
            <a:spAutoFit/>
          </a:bodyPr>
          <a:lstStyle/>
          <a:p>
            <a:pPr algn="ctr"/>
            <a:r>
              <a:rPr lang="en-US" sz="2000" dirty="0" err="1" smtClean="0">
                <a:latin typeface="Bahnschrift SemiBold" panose="020B0502040204020203" pitchFamily="34" charset="0"/>
              </a:rPr>
              <a:t>AdaBoost</a:t>
            </a:r>
            <a:r>
              <a:rPr lang="en-US" sz="2000" dirty="0" smtClean="0">
                <a:latin typeface="Bahnschrift SemiBold" panose="020B0502040204020203" pitchFamily="34" charset="0"/>
              </a:rPr>
              <a:t> </a:t>
            </a:r>
            <a:r>
              <a:rPr lang="en-US" sz="2000" dirty="0">
                <a:latin typeface="Bahnschrift SemiBold" panose="020B0502040204020203" pitchFamily="34" charset="0"/>
              </a:rPr>
              <a:t>Classifier</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1" y="470443"/>
            <a:ext cx="2924710" cy="19679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2839380" y="0"/>
            <a:ext cx="3326552" cy="400110"/>
          </a:xfrm>
          <a:prstGeom prst="rect">
            <a:avLst/>
          </a:prstGeom>
        </p:spPr>
        <p:txBody>
          <a:bodyPr wrap="none">
            <a:spAutoFit/>
          </a:bodyPr>
          <a:lstStyle/>
          <a:p>
            <a:pPr algn="ctr"/>
            <a:r>
              <a:rPr lang="en-US" sz="2000" dirty="0" err="1" smtClean="0">
                <a:latin typeface="Bahnschrift SemiBold" panose="020B0502040204020203" pitchFamily="34" charset="0"/>
              </a:rPr>
              <a:t>GradientBoosting</a:t>
            </a:r>
            <a:r>
              <a:rPr lang="en-US" sz="2000" dirty="0" smtClean="0">
                <a:latin typeface="Bahnschrift SemiBold" panose="020B0502040204020203" pitchFamily="34" charset="0"/>
              </a:rPr>
              <a:t> </a:t>
            </a:r>
            <a:r>
              <a:rPr lang="en-US" sz="2000" dirty="0">
                <a:latin typeface="Bahnschrift SemiBold" panose="020B0502040204020203" pitchFamily="34" charset="0"/>
              </a:rPr>
              <a:t>Classifier</a:t>
            </a:r>
          </a:p>
        </p:txBody>
      </p:sp>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33979" y="461665"/>
            <a:ext cx="2937355" cy="19767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5753101" y="8778"/>
            <a:ext cx="3581400" cy="400110"/>
          </a:xfrm>
          <a:prstGeom prst="rect">
            <a:avLst/>
          </a:prstGeom>
        </p:spPr>
        <p:txBody>
          <a:bodyPr wrap="square">
            <a:spAutoFit/>
          </a:bodyPr>
          <a:lstStyle/>
          <a:p>
            <a:pPr algn="ctr"/>
            <a:r>
              <a:rPr lang="en-US" sz="2000" dirty="0" err="1">
                <a:latin typeface="Bahnschrift SemiBold" panose="020B0502040204020203" pitchFamily="34" charset="0"/>
              </a:rPr>
              <a:t>RandomForest</a:t>
            </a:r>
            <a:r>
              <a:rPr lang="en-US" sz="2000" dirty="0">
                <a:latin typeface="Bahnschrift SemiBold" panose="020B0502040204020203" pitchFamily="34" charset="0"/>
              </a:rPr>
              <a:t> Classifier</a:t>
            </a:r>
          </a:p>
        </p:txBody>
      </p:sp>
      <p:pic>
        <p:nvPicPr>
          <p:cNvPr id="512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19801" y="461665"/>
            <a:ext cx="3048000" cy="1976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76201" y="2590800"/>
            <a:ext cx="2924710" cy="369332"/>
          </a:xfrm>
          <a:prstGeom prst="rect">
            <a:avLst/>
          </a:prstGeom>
        </p:spPr>
        <p:txBody>
          <a:bodyPr wrap="square">
            <a:spAutoFit/>
          </a:bodyPr>
          <a:lstStyle/>
          <a:p>
            <a:pPr algn="ctr"/>
            <a:r>
              <a:rPr lang="en-US" dirty="0" err="1">
                <a:latin typeface="Bahnschrift SemiBold" panose="020B0502040204020203" pitchFamily="34" charset="0"/>
              </a:rPr>
              <a:t>DecisionTree</a:t>
            </a:r>
            <a:r>
              <a:rPr lang="en-US" dirty="0">
                <a:latin typeface="Bahnschrift SemiBold" panose="020B0502040204020203" pitchFamily="34" charset="0"/>
              </a:rPr>
              <a:t> Classifier</a:t>
            </a:r>
          </a:p>
        </p:txBody>
      </p:sp>
      <p:pic>
        <p:nvPicPr>
          <p:cNvPr id="5125"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202" y="2960132"/>
            <a:ext cx="2924710" cy="1992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2839379" y="2565723"/>
            <a:ext cx="3326553" cy="400110"/>
          </a:xfrm>
          <a:prstGeom prst="rect">
            <a:avLst/>
          </a:prstGeom>
        </p:spPr>
        <p:txBody>
          <a:bodyPr wrap="square">
            <a:spAutoFit/>
          </a:bodyPr>
          <a:lstStyle/>
          <a:p>
            <a:pPr algn="ctr"/>
            <a:r>
              <a:rPr lang="en-US" sz="2000" dirty="0" err="1">
                <a:latin typeface="Bahnschrift SemiBold" panose="020B0502040204020203" pitchFamily="34" charset="0"/>
              </a:rPr>
              <a:t>KNeighbors</a:t>
            </a:r>
            <a:r>
              <a:rPr lang="en-US" sz="2000" dirty="0">
                <a:latin typeface="Bahnschrift SemiBold" panose="020B0502040204020203" pitchFamily="34" charset="0"/>
              </a:rPr>
              <a:t> Classifier</a:t>
            </a:r>
          </a:p>
        </p:txBody>
      </p:sp>
      <p:pic>
        <p:nvPicPr>
          <p:cNvPr id="5126"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71360" y="2960133"/>
            <a:ext cx="2899974" cy="1992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5971334" y="2612952"/>
            <a:ext cx="3096467" cy="400110"/>
          </a:xfrm>
          <a:prstGeom prst="rect">
            <a:avLst/>
          </a:prstGeom>
        </p:spPr>
        <p:txBody>
          <a:bodyPr wrap="square">
            <a:spAutoFit/>
          </a:bodyPr>
          <a:lstStyle/>
          <a:p>
            <a:pPr algn="ctr"/>
            <a:r>
              <a:rPr lang="en-US" sz="2000" dirty="0">
                <a:latin typeface="Bahnschrift SemiBold" panose="020B0502040204020203" pitchFamily="34" charset="0"/>
              </a:rPr>
              <a:t>Logistic Regression</a:t>
            </a:r>
          </a:p>
        </p:txBody>
      </p:sp>
      <p:pic>
        <p:nvPicPr>
          <p:cNvPr id="5127" name="Picture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19801" y="2965834"/>
            <a:ext cx="3048000" cy="1987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152400" y="5105400"/>
            <a:ext cx="8915401" cy="1200329"/>
          </a:xfrm>
          <a:prstGeom prst="rect">
            <a:avLst/>
          </a:prstGeom>
        </p:spPr>
        <p:txBody>
          <a:bodyPr wrap="square">
            <a:spAutoFit/>
          </a:bodyPr>
          <a:lstStyle/>
          <a:p>
            <a:r>
              <a:rPr lang="en-US" sz="2400" b="1" dirty="0">
                <a:latin typeface="Bahnschrift SemiBold" panose="020B0502040204020203" pitchFamily="34" charset="0"/>
              </a:rPr>
              <a:t>Every Model is working fine except the </a:t>
            </a:r>
            <a:r>
              <a:rPr lang="en-US" sz="2400" b="1" dirty="0" err="1">
                <a:latin typeface="Bahnschrift SemiBold" panose="020B0502040204020203" pitchFamily="34" charset="0"/>
              </a:rPr>
              <a:t>KNeighborsClassifier</a:t>
            </a:r>
            <a:r>
              <a:rPr lang="en-US" sz="2400" b="1" dirty="0">
                <a:latin typeface="Bahnschrift SemiBold" panose="020B0502040204020203" pitchFamily="34" charset="0"/>
              </a:rPr>
              <a:t>, and we are selecting the </a:t>
            </a:r>
            <a:r>
              <a:rPr lang="en-US" sz="2400" b="1" dirty="0" err="1">
                <a:latin typeface="Bahnschrift SemiBold" panose="020B0502040204020203" pitchFamily="34" charset="0"/>
              </a:rPr>
              <a:t>RandomForestClassifier</a:t>
            </a:r>
            <a:r>
              <a:rPr lang="en-US" sz="2400" b="1" dirty="0">
                <a:latin typeface="Bahnschrift SemiBold" panose="020B0502040204020203" pitchFamily="34" charset="0"/>
              </a:rPr>
              <a:t> as it is giving the best score.</a:t>
            </a:r>
            <a:endParaRPr lang="en-US" sz="2400" dirty="0">
              <a:latin typeface="Bahnschrift SemiBold" panose="020B0502040204020203" pitchFamily="34" charset="0"/>
            </a:endParaRPr>
          </a:p>
        </p:txBody>
      </p:sp>
    </p:spTree>
    <p:extLst>
      <p:ext uri="{BB962C8B-B14F-4D97-AF65-F5344CB8AC3E}">
        <p14:creationId xmlns:p14="http://schemas.microsoft.com/office/powerpoint/2010/main" val="2633362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200" y="31630"/>
            <a:ext cx="4084773" cy="584775"/>
          </a:xfrm>
          <a:prstGeom prst="rect">
            <a:avLst/>
          </a:prstGeom>
        </p:spPr>
        <p:txBody>
          <a:bodyPr wrap="none">
            <a:spAutoFit/>
          </a:bodyPr>
          <a:lstStyle/>
          <a:p>
            <a:pPr algn="ctr"/>
            <a:r>
              <a:rPr lang="en-US" sz="3200" b="1" u="sng" dirty="0">
                <a:solidFill>
                  <a:schemeClr val="dk1"/>
                </a:solidFill>
                <a:latin typeface="Bahnschrift SemiBold" panose="020B0502040204020203" pitchFamily="34" charset="0"/>
                <a:ea typeface="Calibri"/>
                <a:cs typeface="Calibri"/>
                <a:sym typeface="Calibri"/>
              </a:rPr>
              <a:t>Original VS Predicted</a:t>
            </a:r>
            <a:endParaRPr lang="en-US" sz="3200" dirty="0">
              <a:latin typeface="Bahnschrift SemiBold" panose="020B0502040204020203" pitchFamily="34"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6097" y="614967"/>
            <a:ext cx="1704975" cy="3352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4156660" y="30192"/>
            <a:ext cx="4906827" cy="584775"/>
          </a:xfrm>
          <a:prstGeom prst="rect">
            <a:avLst/>
          </a:prstGeom>
        </p:spPr>
        <p:txBody>
          <a:bodyPr wrap="square">
            <a:spAutoFit/>
          </a:bodyPr>
          <a:lstStyle/>
          <a:p>
            <a:pPr algn="ctr"/>
            <a:r>
              <a:rPr lang="en-US" sz="3200" b="1" u="sng" dirty="0">
                <a:solidFill>
                  <a:schemeClr val="dk1"/>
                </a:solidFill>
                <a:latin typeface="Bahnschrift SemiBold" panose="020B0502040204020203" pitchFamily="34" charset="0"/>
                <a:ea typeface="Calibri"/>
                <a:cs typeface="Calibri"/>
                <a:sym typeface="Calibri"/>
              </a:rPr>
              <a:t>Cross-Validation</a:t>
            </a:r>
            <a:endParaRPr lang="en-US" sz="3200" dirty="0">
              <a:latin typeface="Bahnschrift SemiBold" panose="020B0502040204020203" pitchFamily="34" charset="0"/>
            </a:endParaRPr>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7084" y="762000"/>
            <a:ext cx="4725977" cy="175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247083" y="2743200"/>
            <a:ext cx="4816403" cy="584775"/>
          </a:xfrm>
          <a:prstGeom prst="rect">
            <a:avLst/>
          </a:prstGeom>
        </p:spPr>
        <p:txBody>
          <a:bodyPr wrap="square">
            <a:spAutoFit/>
          </a:bodyPr>
          <a:lstStyle/>
          <a:p>
            <a:pPr algn="ctr"/>
            <a:r>
              <a:rPr lang="en-US" sz="3200" b="1" u="sng" dirty="0">
                <a:latin typeface="Bahnschrift SemiBold" panose="020B0502040204020203" pitchFamily="34" charset="0"/>
              </a:rPr>
              <a:t>Saving the Model</a:t>
            </a:r>
          </a:p>
        </p:txBody>
      </p:sp>
      <p:pic>
        <p:nvPicPr>
          <p:cNvPr id="614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47083" y="3450117"/>
            <a:ext cx="4725979" cy="9436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930407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394</Words>
  <Application>Microsoft Office PowerPoint</Application>
  <PresentationFormat>On-screen Show (4:3)</PresentationFormat>
  <Paragraphs>62</Paragraphs>
  <Slides>10</Slides>
  <Notes>2</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AnandRaj</dc:creator>
  <cp:lastModifiedBy>AnandRaj</cp:lastModifiedBy>
  <cp:revision>20</cp:revision>
  <dcterms:created xsi:type="dcterms:W3CDTF">2023-02-05T07:13:38Z</dcterms:created>
  <dcterms:modified xsi:type="dcterms:W3CDTF">2023-02-05T09:00:56Z</dcterms:modified>
</cp:coreProperties>
</file>

<file path=docProps/thumbnail.jpeg>
</file>